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12192000"/>
  <p:notesSz cx="6858000" cy="9144000"/>
  <p:embeddedFontLst>
    <p:embeddedFont>
      <p:font typeface="Roboto"/>
      <p:regular r:id="rId57"/>
      <p:bold r:id="rId58"/>
      <p:italic r:id="rId59"/>
      <p:boldItalic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16">
          <p15:clr>
            <a:srgbClr val="A4A3A4"/>
          </p15:clr>
        </p15:guide>
        <p15:guide id="3" orient="horz" pos="888">
          <p15:clr>
            <a:srgbClr val="A4A3A4"/>
          </p15:clr>
        </p15:guide>
        <p15:guide id="4" pos="384">
          <p15:clr>
            <a:srgbClr val="A4A3A4"/>
          </p15:clr>
        </p15:guide>
        <p15:guide id="5" pos="7296">
          <p15:clr>
            <a:srgbClr val="A4A3A4"/>
          </p15:clr>
        </p15:guide>
        <p15:guide id="6" orient="horz" pos="3984">
          <p15:clr>
            <a:srgbClr val="A4A3A4"/>
          </p15:clr>
        </p15:guide>
      </p15:sldGuideLst>
    </p:ext>
    <p:ext uri="http://customooxmlschemas.google.com/">
      <go:slidesCustomData xmlns:go="http://customooxmlschemas.google.com/" r:id="rId65" roundtripDataSignature="AMtx7mixD2JEyKu0Zl+KG29mYwcbXyhd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BFF2B7-361F-432D-833B-A551FEEE51C9}">
  <a:tblStyle styleId="{85BFF2B7-361F-432D-833B-A551FEEE51C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36" orient="horz"/>
        <p:guide pos="3816"/>
        <p:guide pos="888" orient="horz"/>
        <p:guide pos="384"/>
        <p:guide pos="7296"/>
        <p:guide pos="398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4.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solidFill>
                  <a:srgbClr val="222222"/>
                </a:solidFill>
                <a:highlight>
                  <a:schemeClr val="lt1"/>
                </a:highlight>
                <a:latin typeface="Roboto"/>
                <a:ea typeface="Roboto"/>
                <a:cs typeface="Roboto"/>
                <a:sym typeface="Roboto"/>
              </a:rPr>
              <a:t>Econometrics</a:t>
            </a:r>
            <a:r>
              <a:rPr lang="en-US">
                <a:solidFill>
                  <a:srgbClr val="222222"/>
                </a:solidFill>
                <a:highlight>
                  <a:schemeClr val="lt1"/>
                </a:highlight>
                <a:latin typeface="Roboto"/>
                <a:ea typeface="Roboto"/>
                <a:cs typeface="Roboto"/>
                <a:sym typeface="Roboto"/>
              </a:rPr>
              <a:t> is the quantitative application of statistical and mathematical models using data to develop theories or test existing hypotheses in economics and to forecast future trends from historical data.</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12" name="Google Shape;11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0da76b3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0da76b3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More than 44000 values are zero in capital-gain</a:t>
            </a:r>
            <a:endParaRPr/>
          </a:p>
          <a:p>
            <a:pPr indent="0" lvl="0" marL="0" rtl="0" algn="l">
              <a:spcBef>
                <a:spcPts val="0"/>
              </a:spcBef>
              <a:spcAft>
                <a:spcPts val="0"/>
              </a:spcAft>
              <a:buNone/>
            </a:pPr>
            <a:r>
              <a:rPr lang="en-US"/>
              <a:t>capital-loss- 46000</a:t>
            </a:r>
            <a:endParaRPr/>
          </a:p>
          <a:p>
            <a:pPr indent="0" lvl="0" marL="0" rtl="0" algn="l">
              <a:spcBef>
                <a:spcPts val="0"/>
              </a:spcBef>
              <a:spcAft>
                <a:spcPts val="0"/>
              </a:spcAft>
              <a:buNone/>
            </a:pPr>
            <a:r>
              <a:rPr lang="en-US"/>
              <a:t>and </a:t>
            </a:r>
            <a:endParaRPr/>
          </a:p>
        </p:txBody>
      </p:sp>
      <p:sp>
        <p:nvSpPr>
          <p:cNvPr id="206" name="Google Shape;206;g70da76b3c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0da76b3cd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0da76b3cd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70da76b3cd_1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0da76b3c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da76b3c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70da76b3c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0da76b3c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0da76b3c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70da76b3cd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da76b3c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da76b3cd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before 16</a:t>
            </a:r>
            <a:endParaRPr/>
          </a:p>
          <a:p>
            <a:pPr indent="0" lvl="0" marL="0" rtl="0" algn="l">
              <a:spcBef>
                <a:spcPts val="0"/>
              </a:spcBef>
              <a:spcAft>
                <a:spcPts val="0"/>
              </a:spcAft>
              <a:buNone/>
            </a:pPr>
            <a:r>
              <a:rPr lang="en-US"/>
              <a:t>after 7</a:t>
            </a:r>
            <a:endParaRPr/>
          </a:p>
          <a:p>
            <a:pPr indent="0" lvl="0" marL="0" rtl="0" algn="l">
              <a:spcBef>
                <a:spcPts val="0"/>
              </a:spcBef>
              <a:spcAft>
                <a:spcPts val="0"/>
              </a:spcAft>
              <a:buNone/>
            </a:pPr>
            <a:r>
              <a:t/>
            </a:r>
            <a:endParaRPr/>
          </a:p>
        </p:txBody>
      </p:sp>
      <p:sp>
        <p:nvSpPr>
          <p:cNvPr id="243" name="Google Shape;243;g70da76b3cd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da76b3cd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da76b3cd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before 7 </a:t>
            </a:r>
            <a:endParaRPr/>
          </a:p>
          <a:p>
            <a:pPr indent="0" lvl="0" marL="0" rtl="0" algn="l">
              <a:spcBef>
                <a:spcPts val="0"/>
              </a:spcBef>
              <a:spcAft>
                <a:spcPts val="0"/>
              </a:spcAft>
              <a:buNone/>
            </a:pPr>
            <a:r>
              <a:rPr lang="en-US"/>
              <a:t>after 4</a:t>
            </a:r>
            <a:endParaRPr/>
          </a:p>
        </p:txBody>
      </p:sp>
      <p:sp>
        <p:nvSpPr>
          <p:cNvPr id="254" name="Google Shape;254;g70da76b3cd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0da76b3c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0da76b3cd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before 14</a:t>
            </a:r>
            <a:endParaRPr/>
          </a:p>
          <a:p>
            <a:pPr indent="0" lvl="0" marL="0" rtl="0" algn="l">
              <a:spcBef>
                <a:spcPts val="0"/>
              </a:spcBef>
              <a:spcAft>
                <a:spcPts val="0"/>
              </a:spcAft>
              <a:buNone/>
            </a:pPr>
            <a:r>
              <a:rPr lang="en-US"/>
              <a:t>after 8</a:t>
            </a:r>
            <a:endParaRPr/>
          </a:p>
          <a:p>
            <a:pPr indent="0" lvl="0" marL="0" rtl="0" algn="l">
              <a:spcBef>
                <a:spcPts val="0"/>
              </a:spcBef>
              <a:spcAft>
                <a:spcPts val="0"/>
              </a:spcAft>
              <a:buNone/>
            </a:pPr>
            <a:r>
              <a:t/>
            </a:r>
            <a:endParaRPr/>
          </a:p>
        </p:txBody>
      </p:sp>
      <p:sp>
        <p:nvSpPr>
          <p:cNvPr id="265" name="Google Shape;265;g70da76b3cd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0da76b3cd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0da76b3cd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70da76b3cd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0da76b3c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0da76b3cd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70da76b3cd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0da76b3cd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da76b3cd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70da76b3cd_1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0fceb1c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0fceb1c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80fceb1c1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0da76b3cd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0da76b3cd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70da76b3cd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0da76b3cd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0da76b3cd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70da76b3cd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0da76b3cd_1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0da76b3cd_1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70da76b3cd_1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0da76b3cd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da76b3cd_1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70da76b3cd_1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0da76b3cd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0da76b3cd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70da76b3cd_1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0da76b3cd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0da76b3cd_1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70da76b3cd_1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0da76b3cd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0da76b3cd_1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70da76b3cd_1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0da76b3cd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0da76b3cd_1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70da76b3cd_1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e4258f335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6e4258f335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rPr b="1" lang="en-US" sz="1350">
                <a:highlight>
                  <a:srgbClr val="FFFFFF"/>
                </a:highlight>
                <a:latin typeface="Arial"/>
                <a:ea typeface="Arial"/>
                <a:cs typeface="Arial"/>
                <a:sym typeface="Arial"/>
              </a:rPr>
              <a:t>Metrics computed from a confusion matrix</a:t>
            </a:r>
            <a:endParaRPr b="1" sz="13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a:t>-</a:t>
            </a:r>
            <a:r>
              <a:rPr b="1" lang="en-US" sz="1050">
                <a:highlight>
                  <a:srgbClr val="FFFFFF"/>
                </a:highlight>
                <a:latin typeface="Arial"/>
                <a:ea typeface="Arial"/>
                <a:cs typeface="Arial"/>
                <a:sym typeface="Arial"/>
              </a:rPr>
              <a:t>Classification Accuracy: </a:t>
            </a:r>
            <a:r>
              <a:rPr lang="en-US" sz="1050">
                <a:highlight>
                  <a:srgbClr val="FFFFFF"/>
                </a:highlight>
                <a:latin typeface="Arial"/>
                <a:ea typeface="Arial"/>
                <a:cs typeface="Arial"/>
                <a:sym typeface="Arial"/>
              </a:rPr>
              <a:t>percentage of correct predictions</a:t>
            </a:r>
            <a:endParaRPr b="1" sz="10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b="1" lang="en-US" sz="1050">
                <a:highlight>
                  <a:srgbClr val="FFFFFF"/>
                </a:highlight>
                <a:latin typeface="Arial"/>
                <a:ea typeface="Arial"/>
                <a:cs typeface="Arial"/>
                <a:sym typeface="Arial"/>
              </a:rPr>
              <a:t>-Classification Error: percentage of wrong prediction</a:t>
            </a:r>
            <a:endParaRPr b="1" sz="10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b="1" lang="en-US" sz="1050">
                <a:highlight>
                  <a:srgbClr val="FFFFFF"/>
                </a:highlight>
                <a:latin typeface="Arial"/>
                <a:ea typeface="Arial"/>
                <a:cs typeface="Arial"/>
                <a:sym typeface="Arial"/>
              </a:rPr>
              <a:t>-Sensitivity:</a:t>
            </a:r>
            <a:r>
              <a:rPr lang="en-US" sz="1050">
                <a:highlight>
                  <a:srgbClr val="FFFFFF"/>
                </a:highlight>
                <a:latin typeface="Arial"/>
                <a:ea typeface="Arial"/>
                <a:cs typeface="Arial"/>
                <a:sym typeface="Arial"/>
              </a:rPr>
              <a:t> When the actual value is positive</a:t>
            </a:r>
            <a:endParaRPr sz="10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050">
                <a:highlight>
                  <a:srgbClr val="FFFFFF"/>
                </a:highlight>
                <a:latin typeface="Arial"/>
                <a:ea typeface="Arial"/>
                <a:cs typeface="Arial"/>
                <a:sym typeface="Arial"/>
              </a:rPr>
              <a:t>-</a:t>
            </a:r>
            <a:r>
              <a:rPr b="1" lang="en-US" sz="1050">
                <a:highlight>
                  <a:srgbClr val="FFFFFF"/>
                </a:highlight>
                <a:latin typeface="Arial"/>
                <a:ea typeface="Arial"/>
                <a:cs typeface="Arial"/>
                <a:sym typeface="Arial"/>
              </a:rPr>
              <a:t>Specificity:</a:t>
            </a:r>
            <a:r>
              <a:rPr lang="en-US" sz="1050">
                <a:highlight>
                  <a:srgbClr val="FFFFFF"/>
                </a:highlight>
                <a:latin typeface="Arial"/>
                <a:ea typeface="Arial"/>
                <a:cs typeface="Arial"/>
                <a:sym typeface="Arial"/>
              </a:rPr>
              <a:t> When the actual value is negative</a:t>
            </a:r>
            <a:endParaRPr sz="10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050">
                <a:highlight>
                  <a:srgbClr val="FFFFFF"/>
                </a:highlight>
                <a:latin typeface="Arial"/>
                <a:ea typeface="Arial"/>
                <a:cs typeface="Arial"/>
                <a:sym typeface="Arial"/>
              </a:rPr>
              <a:t>-Precision:When a positive value is predicted,</a:t>
            </a:r>
            <a:endParaRPr sz="1050">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b="1" lang="en-US" sz="1050">
                <a:highlight>
                  <a:srgbClr val="FFFFFF"/>
                </a:highlight>
                <a:latin typeface="Arial"/>
                <a:ea typeface="Arial"/>
                <a:cs typeface="Arial"/>
                <a:sym typeface="Arial"/>
              </a:rPr>
              <a:t>-</a:t>
            </a:r>
            <a:endParaRPr b="1" sz="1050">
              <a:highlight>
                <a:srgbClr val="FFFFFF"/>
              </a:highlight>
              <a:latin typeface="Arial"/>
              <a:ea typeface="Arial"/>
              <a:cs typeface="Arial"/>
              <a:sym typeface="Arial"/>
            </a:endParaRPr>
          </a:p>
        </p:txBody>
      </p:sp>
      <p:sp>
        <p:nvSpPr>
          <p:cNvPr id="375" name="Google Shape;375;g6e4258f335_1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0fceb1c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80fceb1c18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Trying and learning and </a:t>
            </a:r>
            <a:r>
              <a:rPr lang="en-US"/>
              <a:t>adapting</a:t>
            </a:r>
            <a:r>
              <a:rPr lang="en-US"/>
              <a:t> is the reason why we implemented machine learning</a:t>
            </a:r>
            <a:endParaRPr/>
          </a:p>
          <a:p>
            <a:pPr indent="0" lvl="0" marL="0" rtl="0" algn="l">
              <a:lnSpc>
                <a:spcPct val="100000"/>
              </a:lnSpc>
              <a:spcBef>
                <a:spcPts val="0"/>
              </a:spcBef>
              <a:spcAft>
                <a:spcPts val="0"/>
              </a:spcAft>
              <a:buSzPts val="1400"/>
              <a:buNone/>
            </a:pPr>
            <a:r>
              <a:rPr lang="en-US"/>
              <a:t>Our dataset has a combination of categorical and continuous values</a:t>
            </a:r>
            <a:endParaRPr/>
          </a:p>
        </p:txBody>
      </p:sp>
      <p:sp>
        <p:nvSpPr>
          <p:cNvPr id="383" name="Google Shape;383;g80fceb1c18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0fceb1c1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0fceb1c18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80fceb1c1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0fceb1c18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0fceb1c18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80fceb1c18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0fceb1c18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0fceb1c18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80fceb1c18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0fceb1c18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fceb1c18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Precision: “When it predicts the positive result, how often is it correct?”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Recall: “When it predicts the positive result, how often is it correct?”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f1-score: this is just the harmonic mean of precision and recall</a:t>
            </a:r>
            <a:endParaRPr/>
          </a:p>
        </p:txBody>
      </p:sp>
      <p:sp>
        <p:nvSpPr>
          <p:cNvPr id="408" name="Google Shape;408;g80fceb1c18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0fceb1c18_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0fceb1c18_1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80fceb1c18_1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0fceb1c18_1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0fceb1c18_1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Precision: “When it predicts the positive result, how often is it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Recall: “When it predicts the positive result, how often is it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f1-score: this is just the harmonic mean of precision and recall</a:t>
            </a:r>
            <a:endParaRPr/>
          </a:p>
        </p:txBody>
      </p:sp>
      <p:sp>
        <p:nvSpPr>
          <p:cNvPr id="426" name="Google Shape;426;g80fceb1c18_1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0fceb1c18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0fceb1c18_1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80fceb1c18_1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80fceb1c18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0fceb1c18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80fceb1c18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0fceb1c18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0fceb1c18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Created bins for ages and hours per week,</a:t>
            </a:r>
            <a:endParaRPr/>
          </a:p>
          <a:p>
            <a:pPr indent="0" lvl="0" marL="0" rtl="0" algn="l">
              <a:spcBef>
                <a:spcPts val="0"/>
              </a:spcBef>
              <a:spcAft>
                <a:spcPts val="0"/>
              </a:spcAft>
              <a:buNone/>
            </a:pPr>
            <a:r>
              <a:t/>
            </a:r>
            <a:endParaRPr/>
          </a:p>
        </p:txBody>
      </p:sp>
      <p:sp>
        <p:nvSpPr>
          <p:cNvPr id="450" name="Google Shape;450;g80fceb1c18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0fceb1c1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0fceb1c18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Observe that the values are integers but the data types are categorical.</a:t>
            </a:r>
            <a:endParaRPr/>
          </a:p>
        </p:txBody>
      </p:sp>
      <p:sp>
        <p:nvSpPr>
          <p:cNvPr id="459" name="Google Shape;459;g80fceb1c18_1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80fceb1c18_1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0fceb1c18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80fceb1c18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0fceb1c1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0fceb1c1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80fceb1c1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80fceb1c18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0fceb1c18_1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80fceb1c18_1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bfcef3745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6bfcef3745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Multinomial means having multiple classes  to predict.</a:t>
            </a:r>
            <a:endParaRPr/>
          </a:p>
          <a:p>
            <a:pPr indent="0" lvl="0" marL="0" rtl="0" algn="l">
              <a:lnSpc>
                <a:spcPct val="100000"/>
              </a:lnSpc>
              <a:spcBef>
                <a:spcPts val="0"/>
              </a:spcBef>
              <a:spcAft>
                <a:spcPts val="0"/>
              </a:spcAft>
              <a:buSzPts val="1400"/>
              <a:buNone/>
            </a:pPr>
            <a:r>
              <a:rPr lang="en-US"/>
              <a:t>In our project we are predicts 2 classes of salary whether it is greater than 50k or not;</a:t>
            </a:r>
            <a:endParaRPr/>
          </a:p>
          <a:p>
            <a:pPr indent="0" lvl="0" marL="0" rtl="0" algn="l">
              <a:lnSpc>
                <a:spcPct val="100000"/>
              </a:lnSpc>
              <a:spcBef>
                <a:spcPts val="0"/>
              </a:spcBef>
              <a:spcAft>
                <a:spcPts val="0"/>
              </a:spcAft>
              <a:buSzPts val="1400"/>
              <a:buNone/>
            </a:pPr>
            <a:r>
              <a:rPr lang="en-US"/>
              <a:t>Here the input will be lebels which means classes to be predicted (&gt;50 k or &lt;50k), and a feature vetor which contains data of all the columns which are going to be used to predict the salary.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86" name="Google Shape;486;g6bfcef3745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80fceb1c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80fceb1c1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80fceb1c1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80fceb1c18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0fceb1c18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80fceb1c18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0fceb1c1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0fceb1c18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80fceb1c18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80fceb1c1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0fceb1c18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333333"/>
                </a:solidFill>
                <a:latin typeface="Courier New"/>
                <a:ea typeface="Courier New"/>
                <a:cs typeface="Courier New"/>
                <a:sym typeface="Courier New"/>
              </a:rPr>
              <a:t>confusionMatrix()</a:t>
            </a:r>
            <a:r>
              <a:rPr lang="en-US">
                <a:solidFill>
                  <a:srgbClr val="333333"/>
                </a:solidFill>
                <a:highlight>
                  <a:srgbClr val="FFFFFF"/>
                </a:highlight>
                <a:latin typeface="Arial"/>
                <a:ea typeface="Arial"/>
                <a:cs typeface="Arial"/>
                <a:sym typeface="Arial"/>
              </a:rPr>
              <a:t> returns a </a:t>
            </a:r>
            <a:r>
              <a:rPr lang="en-US" sz="1000">
                <a:solidFill>
                  <a:srgbClr val="333333"/>
                </a:solidFill>
                <a:latin typeface="Courier New"/>
                <a:ea typeface="Courier New"/>
                <a:cs typeface="Courier New"/>
                <a:sym typeface="Courier New"/>
              </a:rPr>
              <a:t>DenseMatrix</a:t>
            </a:r>
            <a:r>
              <a:rPr lang="en-US">
                <a:solidFill>
                  <a:srgbClr val="333333"/>
                </a:solidFill>
                <a:highlight>
                  <a:srgbClr val="FFFFFF"/>
                </a:highlight>
                <a:latin typeface="Arial"/>
                <a:ea typeface="Arial"/>
                <a:cs typeface="Arial"/>
                <a:sym typeface="Arial"/>
              </a:rPr>
              <a:t> with the columns representing the predicted class ordered by ascending class label, and each row represents the actual class ordered by ascending class label. The diagonal from top left to bottom right represents the observations that were predicted correctly.</a:t>
            </a:r>
            <a:endParaRPr/>
          </a:p>
        </p:txBody>
      </p:sp>
      <p:sp>
        <p:nvSpPr>
          <p:cNvPr id="518" name="Google Shape;518;g80fceb1c18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80fceb1c18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0fceb1c18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80fceb1c18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80fceb1c1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0fceb1c1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80fceb1c1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80ff478d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80ff478dd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80ff478dd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0fceb1c18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80fceb1c1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80fceb1c1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bfcef374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6bfcef3745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highlight>
                  <a:srgbClr val="FFFFFF"/>
                </a:highlight>
                <a:latin typeface="Roboto"/>
                <a:ea typeface="Roboto"/>
                <a:cs typeface="Roboto"/>
                <a:sym typeface="Roboto"/>
              </a:rPr>
              <a:t>Bayes’ Theorem finds the probability of an event occurring given the probability of another event that has already occurred.</a:t>
            </a:r>
            <a:endParaRPr>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Basically, we are trying to find probability of event A, given the event B is true. Event B is also termed as </a:t>
            </a:r>
            <a:r>
              <a:rPr b="1" lang="en-US">
                <a:highlight>
                  <a:srgbClr val="FFFFFF"/>
                </a:highlight>
                <a:latin typeface="Roboto"/>
                <a:ea typeface="Roboto"/>
                <a:cs typeface="Roboto"/>
                <a:sym typeface="Roboto"/>
              </a:rPr>
              <a:t>evidence</a:t>
            </a:r>
            <a:r>
              <a:rPr lang="en-US">
                <a:highlight>
                  <a:srgbClr val="FFFFFF"/>
                </a:highlight>
                <a:latin typeface="Roboto"/>
                <a:ea typeface="Roboto"/>
                <a:cs typeface="Roboto"/>
                <a:sym typeface="Roboto"/>
              </a:rPr>
              <a:t>.</a:t>
            </a:r>
            <a:endParaRPr>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P(A) is the </a:t>
            </a:r>
            <a:r>
              <a:rPr b="1" lang="en-US">
                <a:highlight>
                  <a:srgbClr val="FFFFFF"/>
                </a:highlight>
                <a:latin typeface="Roboto"/>
                <a:ea typeface="Roboto"/>
                <a:cs typeface="Roboto"/>
                <a:sym typeface="Roboto"/>
              </a:rPr>
              <a:t>priori</a:t>
            </a:r>
            <a:r>
              <a:rPr lang="en-US">
                <a:highlight>
                  <a:srgbClr val="FFFFFF"/>
                </a:highlight>
                <a:latin typeface="Roboto"/>
                <a:ea typeface="Roboto"/>
                <a:cs typeface="Roboto"/>
                <a:sym typeface="Roboto"/>
              </a:rPr>
              <a:t> of A (the prior probability, i.e. Probability of event before evidence is seen). The evidence is an attribute value of an unknown instance(here, it is event B).</a:t>
            </a:r>
            <a:endParaRPr>
              <a:highlight>
                <a:srgbClr val="FFFFFF"/>
              </a:highlight>
              <a:latin typeface="Roboto"/>
              <a:ea typeface="Roboto"/>
              <a:cs typeface="Roboto"/>
              <a:sym typeface="Roboto"/>
            </a:endParaRPr>
          </a:p>
          <a:p>
            <a:pPr indent="-304800" lvl="0" marL="800100" rtl="0" algn="l">
              <a:lnSpc>
                <a:spcPct val="158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P(A|B) is a posteriori probability of B, i.e. probability of event after evidence is seen.</a:t>
            </a:r>
            <a:endParaRPr>
              <a:highlight>
                <a:srgbClr val="FFFFFF"/>
              </a:highlight>
              <a:latin typeface="Roboto"/>
              <a:ea typeface="Roboto"/>
              <a:cs typeface="Roboto"/>
              <a:sym typeface="Roboto"/>
            </a:endParaRPr>
          </a:p>
          <a:p>
            <a:pPr indent="0" lvl="0" marL="0" rtl="0" algn="l">
              <a:lnSpc>
                <a:spcPct val="100000"/>
              </a:lnSpc>
              <a:spcBef>
                <a:spcPts val="3600"/>
              </a:spcBef>
              <a:spcAft>
                <a:spcPts val="0"/>
              </a:spcAft>
              <a:buSzPts val="1400"/>
              <a:buNone/>
            </a:pPr>
            <a:r>
              <a:t/>
            </a:r>
            <a:endParaRPr>
              <a:highlight>
                <a:srgbClr val="FFFFFF"/>
              </a:highlight>
              <a:latin typeface="Roboto"/>
              <a:ea typeface="Roboto"/>
              <a:cs typeface="Roboto"/>
              <a:sym typeface="Roboto"/>
            </a:endParaRPr>
          </a:p>
        </p:txBody>
      </p:sp>
      <p:sp>
        <p:nvSpPr>
          <p:cNvPr id="158" name="Google Shape;158;g6bfcef3745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e4258f33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6e4258f335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6e4258f335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fcef3745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6bfcef3745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AutoNum type="arabicPeriod"/>
            </a:pPr>
            <a:r>
              <a:rPr lang="en-US"/>
              <a:t>we have 15 columns</a:t>
            </a:r>
            <a:endParaRPr/>
          </a:p>
          <a:p>
            <a:pPr indent="-317500" lvl="0" marL="457200" rtl="0" algn="l">
              <a:lnSpc>
                <a:spcPct val="100000"/>
              </a:lnSpc>
              <a:spcBef>
                <a:spcPts val="0"/>
              </a:spcBef>
              <a:spcAft>
                <a:spcPts val="0"/>
              </a:spcAft>
              <a:buSzPts val="1400"/>
              <a:buAutoNum type="arabicPeriod"/>
            </a:pPr>
            <a:r>
              <a:rPr lang="en-US"/>
              <a:t>MOst of them have categorical values but there are few columns with continuous values</a:t>
            </a:r>
            <a:endParaRPr/>
          </a:p>
          <a:p>
            <a:pPr indent="-317500" lvl="0" marL="457200" rtl="0" algn="l">
              <a:lnSpc>
                <a:spcPct val="100000"/>
              </a:lnSpc>
              <a:spcBef>
                <a:spcPts val="0"/>
              </a:spcBef>
              <a:spcAft>
                <a:spcPts val="0"/>
              </a:spcAft>
              <a:buSzPts val="1400"/>
              <a:buAutoNum type="arabicPeriod"/>
            </a:pPr>
            <a:r>
              <a:rPr lang="en-US"/>
              <a:t>We are going to convert the continuous values to categorical values using sliding windows For example we are going to make 4 categories for age group.</a:t>
            </a:r>
            <a:endParaRPr/>
          </a:p>
          <a:p>
            <a:pPr indent="-317500" lvl="0" marL="457200" rtl="0" algn="l">
              <a:lnSpc>
                <a:spcPct val="100000"/>
              </a:lnSpc>
              <a:spcBef>
                <a:spcPts val="0"/>
              </a:spcBef>
              <a:spcAft>
                <a:spcPts val="0"/>
              </a:spcAft>
              <a:buSzPts val="1400"/>
              <a:buAutoNum type="arabicPeriod"/>
            </a:pPr>
            <a:r>
              <a:rPr lang="en-US"/>
              <a:t>We are going to drop the capital gain and capital loss columns because it has mostly zero values which is of no use.</a:t>
            </a:r>
            <a:endParaRPr/>
          </a:p>
          <a:p>
            <a:pPr indent="-317500" lvl="0" marL="457200" rtl="0" algn="l">
              <a:lnSpc>
                <a:spcPct val="100000"/>
              </a:lnSpc>
              <a:spcBef>
                <a:spcPts val="0"/>
              </a:spcBef>
              <a:spcAft>
                <a:spcPts val="0"/>
              </a:spcAft>
              <a:buSzPts val="1400"/>
              <a:buAutoNum type="arabicPeriod"/>
            </a:pPr>
            <a:r>
              <a:rPr lang="en-US"/>
              <a:t>the education-num columns is derived from Education column. In naive bayes we consider all the features to be independent variables thus to normalize the weightage of the column, we are dropping it.</a:t>
            </a:r>
            <a:endParaRPr/>
          </a:p>
        </p:txBody>
      </p:sp>
      <p:sp>
        <p:nvSpPr>
          <p:cNvPr id="184" name="Google Shape;184;g6bfcef3745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e4258f33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6e4258f33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6e4258f33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6" name="Shape 76"/>
        <p:cNvGrpSpPr/>
        <p:nvPr/>
      </p:nvGrpSpPr>
      <p:grpSpPr>
        <a:xfrm>
          <a:off x="0" y="0"/>
          <a:ext cx="0" cy="0"/>
          <a:chOff x="0" y="0"/>
          <a:chExt cx="0" cy="0"/>
        </a:xfrm>
      </p:grpSpPr>
      <p:sp>
        <p:nvSpPr>
          <p:cNvPr id="77" name="Google Shape;77;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9" name="Google Shape;79;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0" name="Google Shape;8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95" name="Shape 95"/>
        <p:cNvGrpSpPr/>
        <p:nvPr/>
      </p:nvGrpSpPr>
      <p:grpSpPr>
        <a:xfrm>
          <a:off x="0" y="0"/>
          <a:ext cx="0" cy="0"/>
          <a:chOff x="0" y="0"/>
          <a:chExt cx="0" cy="0"/>
        </a:xfrm>
      </p:grpSpPr>
      <p:grpSp>
        <p:nvGrpSpPr>
          <p:cNvPr id="96" name="Google Shape;96;p28"/>
          <p:cNvGrpSpPr/>
          <p:nvPr/>
        </p:nvGrpSpPr>
        <p:grpSpPr>
          <a:xfrm>
            <a:off x="-874215" y="3410412"/>
            <a:ext cx="4165870" cy="5170206"/>
            <a:chOff x="-874215" y="3410412"/>
            <a:chExt cx="4165870" cy="5170206"/>
          </a:xfrm>
        </p:grpSpPr>
        <p:sp>
          <p:nvSpPr>
            <p:cNvPr id="97" name="Google Shape;97;p28"/>
            <p:cNvSpPr/>
            <p:nvPr/>
          </p:nvSpPr>
          <p:spPr>
            <a:xfrm rot="-2700000">
              <a:off x="-593721" y="4583741"/>
              <a:ext cx="1354347" cy="1354347"/>
            </a:xfrm>
            <a:prstGeom prst="roundRect">
              <a:avLst>
                <a:gd fmla="val 16667"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8"/>
            <p:cNvSpPr/>
            <p:nvPr/>
          </p:nvSpPr>
          <p:spPr>
            <a:xfrm rot="-2700000">
              <a:off x="-593720" y="6369410"/>
              <a:ext cx="1354347" cy="1354347"/>
            </a:xfrm>
            <a:prstGeom prst="roundRect">
              <a:avLst>
                <a:gd fmla="val 16667"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28"/>
            <p:cNvSpPr/>
            <p:nvPr/>
          </p:nvSpPr>
          <p:spPr>
            <a:xfrm rot="-2700000">
              <a:off x="531546" y="3690907"/>
              <a:ext cx="1354347" cy="1354347"/>
            </a:xfrm>
            <a:prstGeom prst="roundRect">
              <a:avLst>
                <a:gd fmla="val 16667"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28"/>
            <p:cNvSpPr/>
            <p:nvPr/>
          </p:nvSpPr>
          <p:spPr>
            <a:xfrm rot="-2700000">
              <a:off x="531547" y="5476576"/>
              <a:ext cx="1354347" cy="1354347"/>
            </a:xfrm>
            <a:prstGeom prst="roundRect">
              <a:avLst>
                <a:gd fmla="val 16667" name="adj"/>
              </a:avLst>
            </a:prstGeom>
            <a:noFill/>
            <a:ln cap="flat" cmpd="sng" w="12700">
              <a:solidFill>
                <a:srgbClr val="1AA3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p28"/>
            <p:cNvSpPr/>
            <p:nvPr/>
          </p:nvSpPr>
          <p:spPr>
            <a:xfrm rot="-2700000">
              <a:off x="1656812" y="4583741"/>
              <a:ext cx="1354347" cy="1354347"/>
            </a:xfrm>
            <a:prstGeom prst="roundRect">
              <a:avLst>
                <a:gd fmla="val 16667"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8"/>
            <p:cNvSpPr/>
            <p:nvPr/>
          </p:nvSpPr>
          <p:spPr>
            <a:xfrm rot="-2700000">
              <a:off x="1656813" y="6369410"/>
              <a:ext cx="1354347" cy="1354347"/>
            </a:xfrm>
            <a:prstGeom prst="roundRect">
              <a:avLst>
                <a:gd fmla="val 16667"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8"/>
            <p:cNvSpPr/>
            <p:nvPr/>
          </p:nvSpPr>
          <p:spPr>
            <a:xfrm rot="-2700000">
              <a:off x="123991" y="5961858"/>
              <a:ext cx="2169452" cy="2169452"/>
            </a:xfrm>
            <a:prstGeom prst="roundRect">
              <a:avLst>
                <a:gd fmla="val 16667" name="adj"/>
              </a:avLst>
            </a:prstGeom>
            <a:no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4" name="Google Shape;104;p28"/>
          <p:cNvSpPr/>
          <p:nvPr/>
        </p:nvSpPr>
        <p:spPr>
          <a:xfrm>
            <a:off x="0" y="3429000"/>
            <a:ext cx="4432300" cy="3429000"/>
          </a:xfrm>
          <a:prstGeom prst="rect">
            <a:avLst/>
          </a:prstGeom>
          <a:solidFill>
            <a:schemeClr val="lt1">
              <a:alpha val="6117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28"/>
          <p:cNvSpPr/>
          <p:nvPr/>
        </p:nvSpPr>
        <p:spPr>
          <a:xfrm>
            <a:off x="11747500" y="366740"/>
            <a:ext cx="444500" cy="444500"/>
          </a:xfrm>
          <a:prstGeom prst="rect">
            <a:avLst/>
          </a:prstGeom>
          <a:solidFill>
            <a:srgbClr val="F6AF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9" name="Shape 19"/>
        <p:cNvGrpSpPr/>
        <p:nvPr/>
      </p:nvGrpSpPr>
      <p:grpSpPr>
        <a:xfrm>
          <a:off x="0" y="0"/>
          <a:ext cx="0" cy="0"/>
          <a:chOff x="0" y="0"/>
          <a:chExt cx="0" cy="0"/>
        </a:xfrm>
      </p:grpSpPr>
      <p:sp>
        <p:nvSpPr>
          <p:cNvPr id="20" name="Google Shape;20;p17"/>
          <p:cNvSpPr txBox="1"/>
          <p:nvPr>
            <p:ph type="title"/>
          </p:nvPr>
        </p:nvSpPr>
        <p:spPr>
          <a:xfrm>
            <a:off x="604838" y="307975"/>
            <a:ext cx="10982325" cy="89217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Century Gothic"/>
              <a:buNone/>
              <a:defRPr b="1"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 type="body"/>
          </p:nvPr>
        </p:nvSpPr>
        <p:spPr>
          <a:xfrm>
            <a:off x="604838" y="1825625"/>
            <a:ext cx="10982325"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atin typeface="Calibri"/>
                <a:ea typeface="Calibri"/>
                <a:cs typeface="Calibri"/>
                <a:sym typeface="Calibri"/>
              </a:defRPr>
            </a:lvl1pPr>
            <a:lvl2pPr indent="-355600" lvl="1" marL="914400" algn="l">
              <a:lnSpc>
                <a:spcPct val="90000"/>
              </a:lnSpc>
              <a:spcBef>
                <a:spcPts val="500"/>
              </a:spcBef>
              <a:spcAft>
                <a:spcPts val="0"/>
              </a:spcAft>
              <a:buClr>
                <a:schemeClr val="dk1"/>
              </a:buClr>
              <a:buSzPts val="2000"/>
              <a:buChar char="•"/>
              <a:defRPr sz="20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30200" lvl="3" marL="18288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indent="-330200" lvl="4" marL="22860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7"/>
          <p:cNvSpPr txBox="1"/>
          <p:nvPr>
            <p:ph idx="10" type="dt"/>
          </p:nvPr>
        </p:nvSpPr>
        <p:spPr>
          <a:xfrm>
            <a:off x="60483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p:nvPr/>
        </p:nvSpPr>
        <p:spPr>
          <a:xfrm>
            <a:off x="11508068" y="6244824"/>
            <a:ext cx="586815" cy="526105"/>
          </a:xfrm>
          <a:custGeom>
            <a:rect b="b" l="l" r="r" t="t"/>
            <a:pathLst>
              <a:path extrusionOk="0" h="533400" w="594951">
                <a:moveTo>
                  <a:pt x="594951" y="0"/>
                </a:moveTo>
                <a:lnTo>
                  <a:pt x="594951" y="533400"/>
                </a:lnTo>
                <a:lnTo>
                  <a:pt x="0" y="533400"/>
                </a:lnTo>
                <a:lnTo>
                  <a:pt x="5328" y="480557"/>
                </a:lnTo>
                <a:cubicBezTo>
                  <a:pt x="61448" y="206304"/>
                  <a:pt x="304107" y="0"/>
                  <a:pt x="594951" y="0"/>
                </a:cubicBezTo>
                <a:close/>
              </a:path>
            </a:pathLst>
          </a:custGeom>
          <a:solidFill>
            <a:srgbClr val="FD59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17"/>
          <p:cNvSpPr txBox="1"/>
          <p:nvPr>
            <p:ph idx="12" type="sldNum"/>
          </p:nvPr>
        </p:nvSpPr>
        <p:spPr>
          <a:xfrm>
            <a:off x="11677650" y="6384925"/>
            <a:ext cx="395288"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grpSp>
        <p:nvGrpSpPr>
          <p:cNvPr id="27" name="Google Shape;27;p18"/>
          <p:cNvGrpSpPr/>
          <p:nvPr/>
        </p:nvGrpSpPr>
        <p:grpSpPr>
          <a:xfrm>
            <a:off x="0" y="0"/>
            <a:ext cx="12192001" cy="6858000"/>
            <a:chOff x="0" y="0"/>
            <a:chExt cx="12192001" cy="6858000"/>
          </a:xfrm>
        </p:grpSpPr>
        <p:pic>
          <p:nvPicPr>
            <p:cNvPr descr="A close up of a black background&#10;&#10;Description automatically generated" id="28" name="Google Shape;28;p18"/>
            <p:cNvPicPr preferRelativeResize="0"/>
            <p:nvPr/>
          </p:nvPicPr>
          <p:blipFill rotWithShape="1">
            <a:blip r:embed="rId2">
              <a:alphaModFix/>
            </a:blip>
            <a:srcRect b="37070" l="12704" r="12704" t="0"/>
            <a:stretch/>
          </p:blipFill>
          <p:spPr>
            <a:xfrm>
              <a:off x="1" y="1"/>
              <a:ext cx="12192000" cy="6857999"/>
            </a:xfrm>
            <a:prstGeom prst="rect">
              <a:avLst/>
            </a:prstGeom>
            <a:noFill/>
            <a:ln>
              <a:noFill/>
            </a:ln>
          </p:spPr>
        </p:pic>
        <p:sp>
          <p:nvSpPr>
            <p:cNvPr id="29" name="Google Shape;29;p18"/>
            <p:cNvSpPr/>
            <p:nvPr/>
          </p:nvSpPr>
          <p:spPr>
            <a:xfrm>
              <a:off x="0" y="0"/>
              <a:ext cx="12191999" cy="6857999"/>
            </a:xfrm>
            <a:prstGeom prst="rect">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0" name="Google Shape;30;p18"/>
          <p:cNvSpPr/>
          <p:nvPr/>
        </p:nvSpPr>
        <p:spPr>
          <a:xfrm>
            <a:off x="11508068" y="6244824"/>
            <a:ext cx="586815" cy="526105"/>
          </a:xfrm>
          <a:custGeom>
            <a:rect b="b" l="l" r="r" t="t"/>
            <a:pathLst>
              <a:path extrusionOk="0" h="533400" w="594951">
                <a:moveTo>
                  <a:pt x="594951" y="0"/>
                </a:moveTo>
                <a:lnTo>
                  <a:pt x="594951" y="533400"/>
                </a:lnTo>
                <a:lnTo>
                  <a:pt x="0" y="533400"/>
                </a:lnTo>
                <a:lnTo>
                  <a:pt x="5328" y="480557"/>
                </a:lnTo>
                <a:cubicBezTo>
                  <a:pt x="61448" y="206304"/>
                  <a:pt x="304107" y="0"/>
                  <a:pt x="594951" y="0"/>
                </a:cubicBezTo>
                <a:close/>
              </a:path>
            </a:pathLst>
          </a:custGeom>
          <a:solidFill>
            <a:srgbClr val="FD59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18"/>
          <p:cNvSpPr txBox="1"/>
          <p:nvPr>
            <p:ph type="title"/>
          </p:nvPr>
        </p:nvSpPr>
        <p:spPr>
          <a:xfrm>
            <a:off x="604838" y="307975"/>
            <a:ext cx="10982325" cy="89217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200"/>
              <a:buFont typeface="Century Gothic"/>
              <a:buNone/>
              <a:defRPr b="1"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 type="body"/>
          </p:nvPr>
        </p:nvSpPr>
        <p:spPr>
          <a:xfrm>
            <a:off x="604838" y="1825625"/>
            <a:ext cx="10982325" cy="4351338"/>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atin typeface="Calibri"/>
                <a:ea typeface="Calibri"/>
                <a:cs typeface="Calibri"/>
                <a:sym typeface="Calibri"/>
              </a:defRPr>
            </a:lvl1pPr>
            <a:lvl2pPr indent="-355600" lvl="1" marL="914400" algn="l">
              <a:lnSpc>
                <a:spcPct val="90000"/>
              </a:lnSpc>
              <a:spcBef>
                <a:spcPts val="500"/>
              </a:spcBef>
              <a:spcAft>
                <a:spcPts val="0"/>
              </a:spcAft>
              <a:buClr>
                <a:schemeClr val="dk1"/>
              </a:buClr>
              <a:buSzPts val="2000"/>
              <a:buChar char="•"/>
              <a:defRPr sz="20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30200" lvl="3" marL="18288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indent="-330200" lvl="4" marL="22860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8"/>
          <p:cNvSpPr txBox="1"/>
          <p:nvPr>
            <p:ph idx="10" type="dt"/>
          </p:nvPr>
        </p:nvSpPr>
        <p:spPr>
          <a:xfrm>
            <a:off x="60483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2" type="sldNum"/>
          </p:nvPr>
        </p:nvSpPr>
        <p:spPr>
          <a:xfrm>
            <a:off x="11677650" y="6384925"/>
            <a:ext cx="395288"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 name="Shape 36"/>
        <p:cNvGrpSpPr/>
        <p:nvPr/>
      </p:nvGrpSpPr>
      <p:grpSpPr>
        <a:xfrm>
          <a:off x="0" y="0"/>
          <a:ext cx="0" cy="0"/>
          <a:chOff x="0" y="0"/>
          <a:chExt cx="0" cy="0"/>
        </a:xfrm>
      </p:grpSpPr>
      <p:sp>
        <p:nvSpPr>
          <p:cNvPr id="37" name="Google Shape;37;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9" name="Google Shape;3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 name="Shape 42"/>
        <p:cNvGrpSpPr/>
        <p:nvPr/>
      </p:nvGrpSpPr>
      <p:grpSpPr>
        <a:xfrm>
          <a:off x="0" y="0"/>
          <a:ext cx="0" cy="0"/>
          <a:chOff x="0" y="0"/>
          <a:chExt cx="0" cy="0"/>
        </a:xfrm>
      </p:grpSpPr>
      <p:sp>
        <p:nvSpPr>
          <p:cNvPr id="43" name="Google Shape;43;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5" name="Google Shape;4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id="70" name="Google Shape;70;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 name="Google Shape;72;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23.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0" Type="http://schemas.openxmlformats.org/officeDocument/2006/relationships/hyperlink" Target="https://sites.google.com/site/complexdataminingproject/" TargetMode="External"/><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kaggle.com/johnolafenwa/us-census-data" TargetMode="External"/><Relationship Id="rId4" Type="http://schemas.openxmlformats.org/officeDocument/2006/relationships/hyperlink" Target="https://archive.ics.uci.edu/ml/datasets/census+income" TargetMode="External"/><Relationship Id="rId9" Type="http://schemas.openxmlformats.org/officeDocument/2006/relationships/hyperlink" Target="https://databricks-prod-cloudfront.cloud.databricks.com/public/4027ec902e239c93eaaa8714f173bcfc/3741049972324885/3783546674231736/4413065072037724/latest.html" TargetMode="External"/><Relationship Id="rId5" Type="http://schemas.openxmlformats.org/officeDocument/2006/relationships/hyperlink" Target="https://towardsdatascience.com/naive-bayes-intuition-and-implementation-ac328f9c9718" TargetMode="External"/><Relationship Id="rId6" Type="http://schemas.openxmlformats.org/officeDocument/2006/relationships/hyperlink" Target="https://www.machinelearningplus.com/predictive-modeling/how-naive-bayes-algorithm-works-with-example-and-full-code/" TargetMode="External"/><Relationship Id="rId7" Type="http://schemas.openxmlformats.org/officeDocument/2006/relationships/hyperlink" Target="https://www.ritchieng.com/machine-learning-evaluate-classification-model/" TargetMode="External"/><Relationship Id="rId8" Type="http://schemas.openxmlformats.org/officeDocument/2006/relationships/hyperlink" Target="https://towardsdatascience.com/naive-bayes-classifier-81d512f50a7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hyperlink" Target="https://24slides.com/templates/featur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kaggle.com/johnolafenwa/us-census-data"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05666"/>
            </a:gs>
            <a:gs pos="100000">
              <a:srgbClr val="FD593D"/>
            </a:gs>
          </a:gsLst>
          <a:lin ang="2400000" scaled="0"/>
        </a:gradFill>
      </p:bgPr>
    </p:bg>
    <p:spTree>
      <p:nvGrpSpPr>
        <p:cNvPr id="113" name="Shape 113"/>
        <p:cNvGrpSpPr/>
        <p:nvPr/>
      </p:nvGrpSpPr>
      <p:grpSpPr>
        <a:xfrm>
          <a:off x="0" y="0"/>
          <a:ext cx="0" cy="0"/>
          <a:chOff x="0" y="0"/>
          <a:chExt cx="0" cy="0"/>
        </a:xfrm>
      </p:grpSpPr>
      <p:sp>
        <p:nvSpPr>
          <p:cNvPr id="114" name="Google Shape;114;p1"/>
          <p:cNvSpPr txBox="1"/>
          <p:nvPr/>
        </p:nvSpPr>
        <p:spPr>
          <a:xfrm>
            <a:off x="1381800" y="1363825"/>
            <a:ext cx="9352200" cy="1662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400"/>
              <a:buFont typeface="Arial"/>
              <a:buNone/>
            </a:pPr>
            <a:r>
              <a:rPr b="1" i="0" lang="en-US" sz="7200" u="none" cap="none" strike="noStrike">
                <a:solidFill>
                  <a:schemeClr val="lt1"/>
                </a:solidFill>
                <a:latin typeface="Calibri"/>
                <a:ea typeface="Calibri"/>
                <a:cs typeface="Calibri"/>
                <a:sym typeface="Calibri"/>
              </a:rPr>
              <a:t>Inconometrics</a:t>
            </a:r>
            <a:endParaRPr b="0" i="0" sz="7200" u="none" cap="none" strike="noStrike">
              <a:solidFill>
                <a:srgbClr val="000000"/>
              </a:solidFill>
              <a:latin typeface="Calibri"/>
              <a:ea typeface="Calibri"/>
              <a:cs typeface="Calibri"/>
              <a:sym typeface="Calibri"/>
            </a:endParaRPr>
          </a:p>
        </p:txBody>
      </p:sp>
      <p:sp>
        <p:nvSpPr>
          <p:cNvPr id="115" name="Google Shape;115;p1"/>
          <p:cNvSpPr txBox="1"/>
          <p:nvPr/>
        </p:nvSpPr>
        <p:spPr>
          <a:xfrm>
            <a:off x="3375900" y="2901825"/>
            <a:ext cx="5440200" cy="37071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rgbClr val="FFFFFF"/>
                </a:solidFill>
                <a:latin typeface="Calibri"/>
                <a:ea typeface="Calibri"/>
                <a:cs typeface="Calibri"/>
                <a:sym typeface="Calibri"/>
              </a:rPr>
              <a:t>Prediction of Income using Naive Bayes</a:t>
            </a:r>
            <a:endParaRPr b="0" i="0" sz="2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t/>
            </a:r>
            <a:endParaRPr b="0" i="0" sz="2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rgbClr val="FFFFFF"/>
                </a:solidFill>
                <a:latin typeface="Calibri"/>
                <a:ea typeface="Calibri"/>
                <a:cs typeface="Calibri"/>
                <a:sym typeface="Calibri"/>
              </a:rPr>
              <a:t>Presented By:</a:t>
            </a:r>
            <a:endParaRPr b="0" i="0" sz="2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alibri"/>
                <a:ea typeface="Calibri"/>
                <a:cs typeface="Calibri"/>
                <a:sym typeface="Calibri"/>
              </a:rPr>
              <a:t>Ajay Deshmukh</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alibri"/>
                <a:ea typeface="Calibri"/>
                <a:cs typeface="Calibri"/>
                <a:sym typeface="Calibri"/>
              </a:rPr>
              <a:t>Darshan Bhansali</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rgbClr val="FFFFFF"/>
                </a:solidFill>
                <a:latin typeface="Calibri"/>
                <a:ea typeface="Calibri"/>
                <a:cs typeface="Calibri"/>
                <a:sym typeface="Calibri"/>
              </a:rPr>
              <a:t>Vishwadeep Dutta</a:t>
            </a:r>
            <a:endParaRPr b="0" i="0" sz="1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t/>
            </a:r>
            <a:endParaRPr b="0" i="0" sz="28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t/>
            </a:r>
            <a:endParaRPr b="0" i="0" sz="2800" u="none" cap="none" strike="noStrike">
              <a:solidFill>
                <a:srgbClr val="FFFFFF"/>
              </a:solidFill>
              <a:latin typeface="Calibri"/>
              <a:ea typeface="Calibri"/>
              <a:cs typeface="Calibri"/>
              <a:sym typeface="Calibri"/>
            </a:endParaRPr>
          </a:p>
        </p:txBody>
      </p:sp>
      <p:pic>
        <p:nvPicPr>
          <p:cNvPr descr="A close up of a black background&#10;&#10;Description automatically generated" id="116" name="Google Shape;116;p1"/>
          <p:cNvPicPr preferRelativeResize="0"/>
          <p:nvPr/>
        </p:nvPicPr>
        <p:blipFill rotWithShape="1">
          <a:blip r:embed="rId3">
            <a:alphaModFix/>
          </a:blip>
          <a:srcRect b="0" l="0" r="0" t="0"/>
          <a:stretch/>
        </p:blipFill>
        <p:spPr>
          <a:xfrm flipH="1" rot="10800000">
            <a:off x="0" y="4921244"/>
            <a:ext cx="2511114" cy="1951270"/>
          </a:xfrm>
          <a:custGeom>
            <a:rect b="b" l="l" r="r" t="t"/>
            <a:pathLst>
              <a:path extrusionOk="0" h="1951270" w="2511114">
                <a:moveTo>
                  <a:pt x="0" y="1951270"/>
                </a:moveTo>
                <a:lnTo>
                  <a:pt x="265224" y="1937877"/>
                </a:lnTo>
                <a:cubicBezTo>
                  <a:pt x="1328017" y="1829945"/>
                  <a:pt x="2201145" y="1080438"/>
                  <a:pt x="2491204" y="82759"/>
                </a:cubicBezTo>
                <a:lnTo>
                  <a:pt x="2511114" y="0"/>
                </a:lnTo>
                <a:lnTo>
                  <a:pt x="1122770" y="0"/>
                </a:lnTo>
                <a:lnTo>
                  <a:pt x="1101038" y="43110"/>
                </a:lnTo>
                <a:cubicBezTo>
                  <a:pt x="894031" y="374720"/>
                  <a:pt x="541378" y="606048"/>
                  <a:pt x="132612" y="647560"/>
                </a:cubicBezTo>
                <a:lnTo>
                  <a:pt x="0" y="654257"/>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g70da76b3cd_0_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Cleaning </a:t>
            </a:r>
            <a:endParaRPr/>
          </a:p>
        </p:txBody>
      </p:sp>
      <p:sp>
        <p:nvSpPr>
          <p:cNvPr id="209" name="Google Shape;209;g70da76b3cd_0_0"/>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Dropped the unwanted columns: </a:t>
            </a:r>
            <a:endParaRPr/>
          </a:p>
          <a:p>
            <a:pPr indent="-381000" lvl="0" marL="457200" rtl="0" algn="l">
              <a:spcBef>
                <a:spcPts val="1000"/>
              </a:spcBef>
              <a:spcAft>
                <a:spcPts val="0"/>
              </a:spcAft>
              <a:buSzPts val="2400"/>
              <a:buChar char="-"/>
            </a:pPr>
            <a:r>
              <a:rPr lang="en-US"/>
              <a:t>education-num</a:t>
            </a:r>
            <a:endParaRPr/>
          </a:p>
          <a:p>
            <a:pPr indent="-381000" lvl="0" marL="457200" rtl="0" algn="l">
              <a:spcBef>
                <a:spcPts val="0"/>
              </a:spcBef>
              <a:spcAft>
                <a:spcPts val="0"/>
              </a:spcAft>
              <a:buSzPts val="2400"/>
              <a:buChar char="-"/>
            </a:pPr>
            <a:r>
              <a:rPr lang="en-US"/>
              <a:t>capital-gain</a:t>
            </a:r>
            <a:endParaRPr/>
          </a:p>
          <a:p>
            <a:pPr indent="-381000" lvl="0" marL="457200" rtl="0" algn="l">
              <a:spcBef>
                <a:spcPts val="0"/>
              </a:spcBef>
              <a:spcAft>
                <a:spcPts val="0"/>
              </a:spcAft>
              <a:buSzPts val="2400"/>
              <a:buChar char="-"/>
            </a:pPr>
            <a:r>
              <a:rPr lang="en-US"/>
              <a:t>capital-loss</a:t>
            </a:r>
            <a:endParaRPr/>
          </a:p>
          <a:p>
            <a:pPr indent="0" lvl="0" marL="457200" rtl="0" algn="l">
              <a:spcBef>
                <a:spcPts val="1000"/>
              </a:spcBef>
              <a:spcAft>
                <a:spcPts val="0"/>
              </a:spcAft>
              <a:buNone/>
            </a:pPr>
            <a:r>
              <a:t/>
            </a:r>
            <a:endParaRPr/>
          </a:p>
        </p:txBody>
      </p:sp>
      <p:sp>
        <p:nvSpPr>
          <p:cNvPr id="210" name="Google Shape;210;g70da76b3cd_0_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1" name="Google Shape;211;g70da76b3cd_0_0"/>
          <p:cNvPicPr preferRelativeResize="0"/>
          <p:nvPr/>
        </p:nvPicPr>
        <p:blipFill rotWithShape="1">
          <a:blip r:embed="rId3">
            <a:alphaModFix/>
          </a:blip>
          <a:srcRect b="53928" l="20361" r="45185" t="38206"/>
          <a:stretch/>
        </p:blipFill>
        <p:spPr>
          <a:xfrm>
            <a:off x="949550" y="3699125"/>
            <a:ext cx="10089374" cy="1295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g70da76b3cd_1_36"/>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Removing the Garbage Values</a:t>
            </a:r>
            <a:endParaRPr/>
          </a:p>
        </p:txBody>
      </p:sp>
      <p:sp>
        <p:nvSpPr>
          <p:cNvPr id="218" name="Google Shape;218;g70da76b3cd_1_36"/>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19" name="Google Shape;219;g70da76b3cd_1_36"/>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0" name="Google Shape;220;g70da76b3cd_1_36"/>
          <p:cNvPicPr preferRelativeResize="0"/>
          <p:nvPr/>
        </p:nvPicPr>
        <p:blipFill rotWithShape="1">
          <a:blip r:embed="rId3">
            <a:alphaModFix/>
          </a:blip>
          <a:srcRect b="43018" l="22711" r="15521" t="35283"/>
          <a:stretch/>
        </p:blipFill>
        <p:spPr>
          <a:xfrm>
            <a:off x="609600" y="1922250"/>
            <a:ext cx="10312901" cy="2477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g70da76b3cd_0_8"/>
          <p:cNvPicPr preferRelativeResize="0"/>
          <p:nvPr/>
        </p:nvPicPr>
        <p:blipFill>
          <a:blip r:embed="rId3">
            <a:alphaModFix/>
          </a:blip>
          <a:stretch>
            <a:fillRect/>
          </a:stretch>
        </p:blipFill>
        <p:spPr>
          <a:xfrm>
            <a:off x="5740688" y="3994138"/>
            <a:ext cx="3705225" cy="2390775"/>
          </a:xfrm>
          <a:prstGeom prst="rect">
            <a:avLst/>
          </a:prstGeom>
          <a:noFill/>
          <a:ln>
            <a:noFill/>
          </a:ln>
        </p:spPr>
      </p:pic>
      <p:sp>
        <p:nvSpPr>
          <p:cNvPr id="227" name="Google Shape;227;g70da76b3cd_0_8"/>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Creating Bins for Age</a:t>
            </a:r>
            <a:endParaRPr/>
          </a:p>
        </p:txBody>
      </p:sp>
      <p:sp>
        <p:nvSpPr>
          <p:cNvPr id="228" name="Google Shape;228;g70da76b3cd_0_8"/>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g70da76b3cd_0_8"/>
          <p:cNvPicPr preferRelativeResize="0"/>
          <p:nvPr/>
        </p:nvPicPr>
        <p:blipFill rotWithShape="1">
          <a:blip r:embed="rId4">
            <a:alphaModFix/>
          </a:blip>
          <a:srcRect b="42915" l="20297" r="41607" t="46971"/>
          <a:stretch/>
        </p:blipFill>
        <p:spPr>
          <a:xfrm>
            <a:off x="695250" y="2881900"/>
            <a:ext cx="8750674" cy="964475"/>
          </a:xfrm>
          <a:prstGeom prst="rect">
            <a:avLst/>
          </a:prstGeom>
          <a:noFill/>
          <a:ln>
            <a:noFill/>
          </a:ln>
        </p:spPr>
      </p:pic>
      <p:sp>
        <p:nvSpPr>
          <p:cNvPr id="230" name="Google Shape;230;g70da76b3cd_0_8"/>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Since here the age was in a discrete form so for Naive bayes we need to categorize it in the form of bin. </a:t>
            </a:r>
            <a:endParaRPr/>
          </a:p>
          <a:p>
            <a:pPr indent="0" lvl="0" marL="0" rtl="0" algn="l">
              <a:spcBef>
                <a:spcPts val="1000"/>
              </a:spcBef>
              <a:spcAft>
                <a:spcPts val="0"/>
              </a:spcAft>
              <a:buNone/>
            </a:pPr>
            <a:r>
              <a:t/>
            </a:r>
            <a:endParaRPr/>
          </a:p>
        </p:txBody>
      </p:sp>
      <p:pic>
        <p:nvPicPr>
          <p:cNvPr id="231" name="Google Shape;231;g70da76b3cd_0_8"/>
          <p:cNvPicPr preferRelativeResize="0"/>
          <p:nvPr/>
        </p:nvPicPr>
        <p:blipFill>
          <a:blip r:embed="rId5">
            <a:alphaModFix/>
          </a:blip>
          <a:stretch>
            <a:fillRect/>
          </a:stretch>
        </p:blipFill>
        <p:spPr>
          <a:xfrm>
            <a:off x="4243375" y="3994138"/>
            <a:ext cx="3705225" cy="2390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g70da76b3cd_0_16"/>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Categorizing the fields</a:t>
            </a:r>
            <a:endParaRPr/>
          </a:p>
        </p:txBody>
      </p:sp>
      <p:sp>
        <p:nvSpPr>
          <p:cNvPr id="238" name="Google Shape;238;g70da76b3cd_0_16"/>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following fields have been categorized: </a:t>
            </a:r>
            <a:endParaRPr/>
          </a:p>
          <a:p>
            <a:pPr indent="-381000" lvl="0" marL="457200" rtl="0" algn="l">
              <a:spcBef>
                <a:spcPts val="1000"/>
              </a:spcBef>
              <a:spcAft>
                <a:spcPts val="0"/>
              </a:spcAft>
              <a:buSzPts val="2400"/>
              <a:buChar char="-"/>
            </a:pPr>
            <a:r>
              <a:rPr lang="en-US"/>
              <a:t>education</a:t>
            </a:r>
            <a:endParaRPr/>
          </a:p>
          <a:p>
            <a:pPr indent="-381000" lvl="0" marL="457200" rtl="0" algn="l">
              <a:spcBef>
                <a:spcPts val="0"/>
              </a:spcBef>
              <a:spcAft>
                <a:spcPts val="0"/>
              </a:spcAft>
              <a:buSzPts val="2400"/>
              <a:buChar char="-"/>
            </a:pPr>
            <a:r>
              <a:rPr lang="en-US"/>
              <a:t>marital-status</a:t>
            </a:r>
            <a:endParaRPr/>
          </a:p>
          <a:p>
            <a:pPr indent="-381000" lvl="0" marL="457200" rtl="0" algn="l">
              <a:spcBef>
                <a:spcPts val="0"/>
              </a:spcBef>
              <a:spcAft>
                <a:spcPts val="0"/>
              </a:spcAft>
              <a:buSzPts val="2400"/>
              <a:buChar char="-"/>
            </a:pPr>
            <a:r>
              <a:rPr lang="en-US"/>
              <a:t>occupation</a:t>
            </a:r>
            <a:endParaRPr/>
          </a:p>
          <a:p>
            <a:pPr indent="-381000" lvl="0" marL="457200" rtl="0" algn="l">
              <a:spcBef>
                <a:spcPts val="0"/>
              </a:spcBef>
              <a:spcAft>
                <a:spcPts val="0"/>
              </a:spcAft>
              <a:buSzPts val="2400"/>
              <a:buChar char="-"/>
            </a:pPr>
            <a:r>
              <a:rPr lang="en-US"/>
              <a:t>native country</a:t>
            </a:r>
            <a:endParaRPr/>
          </a:p>
          <a:p>
            <a:pPr indent="-381000" lvl="0" marL="457200" rtl="0" algn="l">
              <a:spcBef>
                <a:spcPts val="0"/>
              </a:spcBef>
              <a:spcAft>
                <a:spcPts val="0"/>
              </a:spcAft>
              <a:buSzPts val="2400"/>
              <a:buChar char="-"/>
            </a:pPr>
            <a:r>
              <a:rPr lang="en-US"/>
              <a:t>workclass</a:t>
            </a:r>
            <a:endParaRPr/>
          </a:p>
        </p:txBody>
      </p:sp>
      <p:sp>
        <p:nvSpPr>
          <p:cNvPr id="239" name="Google Shape;239;g70da76b3cd_0_16"/>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g70da76b3cd_0_23"/>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Categorizing Education</a:t>
            </a:r>
            <a:endParaRPr/>
          </a:p>
        </p:txBody>
      </p:sp>
      <p:sp>
        <p:nvSpPr>
          <p:cNvPr id="246" name="Google Shape;246;g70da76b3cd_0_23"/>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Add Graphs</a:t>
            </a:r>
            <a:endParaRPr/>
          </a:p>
        </p:txBody>
      </p:sp>
      <p:sp>
        <p:nvSpPr>
          <p:cNvPr id="247" name="Google Shape;247;g70da76b3cd_0_23"/>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48" name="Google Shape;248;g70da76b3cd_0_23"/>
          <p:cNvPicPr preferRelativeResize="0"/>
          <p:nvPr/>
        </p:nvPicPr>
        <p:blipFill rotWithShape="1">
          <a:blip r:embed="rId3">
            <a:alphaModFix/>
          </a:blip>
          <a:srcRect b="19645" l="19612" r="10986" t="44034"/>
          <a:stretch/>
        </p:blipFill>
        <p:spPr>
          <a:xfrm>
            <a:off x="609600" y="999150"/>
            <a:ext cx="8461075" cy="2490750"/>
          </a:xfrm>
          <a:prstGeom prst="rect">
            <a:avLst/>
          </a:prstGeom>
          <a:noFill/>
          <a:ln>
            <a:noFill/>
          </a:ln>
        </p:spPr>
      </p:pic>
      <p:pic>
        <p:nvPicPr>
          <p:cNvPr id="249" name="Google Shape;249;g70da76b3cd_0_23"/>
          <p:cNvPicPr preferRelativeResize="0"/>
          <p:nvPr/>
        </p:nvPicPr>
        <p:blipFill>
          <a:blip r:embed="rId4">
            <a:alphaModFix/>
          </a:blip>
          <a:stretch>
            <a:fillRect/>
          </a:stretch>
        </p:blipFill>
        <p:spPr>
          <a:xfrm>
            <a:off x="674300" y="3489900"/>
            <a:ext cx="4086225" cy="3260125"/>
          </a:xfrm>
          <a:prstGeom prst="rect">
            <a:avLst/>
          </a:prstGeom>
          <a:noFill/>
          <a:ln>
            <a:noFill/>
          </a:ln>
        </p:spPr>
      </p:pic>
      <p:pic>
        <p:nvPicPr>
          <p:cNvPr id="250" name="Google Shape;250;g70da76b3cd_0_23"/>
          <p:cNvPicPr preferRelativeResize="0"/>
          <p:nvPr/>
        </p:nvPicPr>
        <p:blipFill>
          <a:blip r:embed="rId5">
            <a:alphaModFix/>
          </a:blip>
          <a:stretch>
            <a:fillRect/>
          </a:stretch>
        </p:blipFill>
        <p:spPr>
          <a:xfrm>
            <a:off x="5300200" y="3924563"/>
            <a:ext cx="4038600" cy="239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g70da76b3cd_0_31"/>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Categorizing Marital Status</a:t>
            </a:r>
            <a:endParaRPr/>
          </a:p>
        </p:txBody>
      </p:sp>
      <p:sp>
        <p:nvSpPr>
          <p:cNvPr id="257" name="Google Shape;257;g70da76b3cd_0_31"/>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Before and after graph</a:t>
            </a:r>
            <a:endParaRPr/>
          </a:p>
        </p:txBody>
      </p:sp>
      <p:sp>
        <p:nvSpPr>
          <p:cNvPr id="258" name="Google Shape;258;g70da76b3cd_0_31"/>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9" name="Google Shape;259;g70da76b3cd_0_31"/>
          <p:cNvPicPr preferRelativeResize="0"/>
          <p:nvPr/>
        </p:nvPicPr>
        <p:blipFill rotWithShape="1">
          <a:blip r:embed="rId3">
            <a:alphaModFix/>
          </a:blip>
          <a:srcRect b="46563" l="20258" r="13560" t="24413"/>
          <a:stretch/>
        </p:blipFill>
        <p:spPr>
          <a:xfrm>
            <a:off x="715800" y="1409700"/>
            <a:ext cx="8069150" cy="1990300"/>
          </a:xfrm>
          <a:prstGeom prst="rect">
            <a:avLst/>
          </a:prstGeom>
          <a:noFill/>
          <a:ln>
            <a:noFill/>
          </a:ln>
        </p:spPr>
      </p:pic>
      <p:pic>
        <p:nvPicPr>
          <p:cNvPr id="260" name="Google Shape;260;g70da76b3cd_0_31"/>
          <p:cNvPicPr preferRelativeResize="0"/>
          <p:nvPr/>
        </p:nvPicPr>
        <p:blipFill>
          <a:blip r:embed="rId4">
            <a:alphaModFix/>
          </a:blip>
          <a:stretch>
            <a:fillRect/>
          </a:stretch>
        </p:blipFill>
        <p:spPr>
          <a:xfrm>
            <a:off x="715788" y="3721663"/>
            <a:ext cx="4524375" cy="2390775"/>
          </a:xfrm>
          <a:prstGeom prst="rect">
            <a:avLst/>
          </a:prstGeom>
          <a:noFill/>
          <a:ln>
            <a:noFill/>
          </a:ln>
        </p:spPr>
      </p:pic>
      <p:pic>
        <p:nvPicPr>
          <p:cNvPr id="261" name="Google Shape;261;g70da76b3cd_0_31"/>
          <p:cNvPicPr preferRelativeResize="0"/>
          <p:nvPr/>
        </p:nvPicPr>
        <p:blipFill>
          <a:blip r:embed="rId5">
            <a:alphaModFix/>
          </a:blip>
          <a:stretch>
            <a:fillRect/>
          </a:stretch>
        </p:blipFill>
        <p:spPr>
          <a:xfrm>
            <a:off x="6364850" y="3786038"/>
            <a:ext cx="4114800" cy="239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g70da76b3cd_0_39"/>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Categorizing Occupation</a:t>
            </a:r>
            <a:endParaRPr/>
          </a:p>
        </p:txBody>
      </p:sp>
      <p:sp>
        <p:nvSpPr>
          <p:cNvPr id="268" name="Google Shape;268;g70da76b3cd_0_39"/>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69" name="Google Shape;269;g70da76b3cd_0_39"/>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70" name="Google Shape;270;g70da76b3cd_0_39"/>
          <p:cNvPicPr preferRelativeResize="0"/>
          <p:nvPr/>
        </p:nvPicPr>
        <p:blipFill rotWithShape="1">
          <a:blip r:embed="rId3">
            <a:alphaModFix/>
          </a:blip>
          <a:srcRect b="38012" l="20325" r="14819" t="22167"/>
          <a:stretch/>
        </p:blipFill>
        <p:spPr>
          <a:xfrm>
            <a:off x="609600" y="1261400"/>
            <a:ext cx="7907150" cy="2433675"/>
          </a:xfrm>
          <a:prstGeom prst="rect">
            <a:avLst/>
          </a:prstGeom>
          <a:noFill/>
          <a:ln>
            <a:noFill/>
          </a:ln>
        </p:spPr>
      </p:pic>
      <p:pic>
        <p:nvPicPr>
          <p:cNvPr id="271" name="Google Shape;271;g70da76b3cd_0_39"/>
          <p:cNvPicPr preferRelativeResize="0"/>
          <p:nvPr/>
        </p:nvPicPr>
        <p:blipFill>
          <a:blip r:embed="rId4">
            <a:alphaModFix/>
          </a:blip>
          <a:stretch>
            <a:fillRect/>
          </a:stretch>
        </p:blipFill>
        <p:spPr>
          <a:xfrm>
            <a:off x="920238" y="3756288"/>
            <a:ext cx="4295775" cy="2390775"/>
          </a:xfrm>
          <a:prstGeom prst="rect">
            <a:avLst/>
          </a:prstGeom>
          <a:noFill/>
          <a:ln>
            <a:noFill/>
          </a:ln>
        </p:spPr>
      </p:pic>
      <p:pic>
        <p:nvPicPr>
          <p:cNvPr id="272" name="Google Shape;272;g70da76b3cd_0_39"/>
          <p:cNvPicPr preferRelativeResize="0"/>
          <p:nvPr/>
        </p:nvPicPr>
        <p:blipFill>
          <a:blip r:embed="rId5">
            <a:alphaModFix/>
          </a:blip>
          <a:stretch>
            <a:fillRect/>
          </a:stretch>
        </p:blipFill>
        <p:spPr>
          <a:xfrm>
            <a:off x="6570625" y="3756288"/>
            <a:ext cx="4324350" cy="239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g70da76b3cd_1_14"/>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Categorization Of Country</a:t>
            </a:r>
            <a:endParaRPr/>
          </a:p>
        </p:txBody>
      </p:sp>
      <p:sp>
        <p:nvSpPr>
          <p:cNvPr id="279" name="Google Shape;279;g70da76b3cd_1_14"/>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80" name="Google Shape;280;g70da76b3cd_1_14"/>
          <p:cNvPicPr preferRelativeResize="0"/>
          <p:nvPr/>
        </p:nvPicPr>
        <p:blipFill>
          <a:blip r:embed="rId3">
            <a:alphaModFix/>
          </a:blip>
          <a:stretch>
            <a:fillRect/>
          </a:stretch>
        </p:blipFill>
        <p:spPr>
          <a:xfrm>
            <a:off x="604850" y="1409700"/>
            <a:ext cx="5217976" cy="4767125"/>
          </a:xfrm>
          <a:prstGeom prst="rect">
            <a:avLst/>
          </a:prstGeom>
          <a:noFill/>
          <a:ln>
            <a:noFill/>
          </a:ln>
        </p:spPr>
      </p:pic>
      <p:pic>
        <p:nvPicPr>
          <p:cNvPr id="281" name="Google Shape;281;g70da76b3cd_1_14"/>
          <p:cNvPicPr preferRelativeResize="0"/>
          <p:nvPr/>
        </p:nvPicPr>
        <p:blipFill>
          <a:blip r:embed="rId4">
            <a:alphaModFix/>
          </a:blip>
          <a:stretch>
            <a:fillRect/>
          </a:stretch>
        </p:blipFill>
        <p:spPr>
          <a:xfrm>
            <a:off x="5822825" y="1409700"/>
            <a:ext cx="5394225" cy="476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70da76b3cd_1_23"/>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Categorization of Workclass</a:t>
            </a:r>
            <a:endParaRPr/>
          </a:p>
        </p:txBody>
      </p:sp>
      <p:sp>
        <p:nvSpPr>
          <p:cNvPr id="288" name="Google Shape;288;g70da76b3cd_1_23"/>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Categorizing workclass</a:t>
            </a:r>
            <a:endParaRPr/>
          </a:p>
        </p:txBody>
      </p:sp>
      <p:sp>
        <p:nvSpPr>
          <p:cNvPr id="289" name="Google Shape;289;g70da76b3cd_1_23"/>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90" name="Google Shape;290;g70da76b3cd_1_23"/>
          <p:cNvPicPr preferRelativeResize="0"/>
          <p:nvPr/>
        </p:nvPicPr>
        <p:blipFill>
          <a:blip r:embed="rId3">
            <a:alphaModFix/>
          </a:blip>
          <a:stretch>
            <a:fillRect/>
          </a:stretch>
        </p:blipFill>
        <p:spPr>
          <a:xfrm>
            <a:off x="0" y="1101025"/>
            <a:ext cx="11904447" cy="2410550"/>
          </a:xfrm>
          <a:prstGeom prst="rect">
            <a:avLst/>
          </a:prstGeom>
          <a:noFill/>
          <a:ln>
            <a:noFill/>
          </a:ln>
        </p:spPr>
      </p:pic>
      <p:pic>
        <p:nvPicPr>
          <p:cNvPr id="291" name="Google Shape;291;g70da76b3cd_1_23"/>
          <p:cNvPicPr preferRelativeResize="0"/>
          <p:nvPr/>
        </p:nvPicPr>
        <p:blipFill>
          <a:blip r:embed="rId4">
            <a:alphaModFix/>
          </a:blip>
          <a:stretch>
            <a:fillRect/>
          </a:stretch>
        </p:blipFill>
        <p:spPr>
          <a:xfrm>
            <a:off x="725413" y="3933813"/>
            <a:ext cx="4219575" cy="2390775"/>
          </a:xfrm>
          <a:prstGeom prst="rect">
            <a:avLst/>
          </a:prstGeom>
          <a:noFill/>
          <a:ln>
            <a:noFill/>
          </a:ln>
        </p:spPr>
      </p:pic>
      <p:pic>
        <p:nvPicPr>
          <p:cNvPr id="292" name="Google Shape;292;g70da76b3cd_1_23"/>
          <p:cNvPicPr preferRelativeResize="0"/>
          <p:nvPr/>
        </p:nvPicPr>
        <p:blipFill>
          <a:blip r:embed="rId5">
            <a:alphaModFix/>
          </a:blip>
          <a:stretch>
            <a:fillRect/>
          </a:stretch>
        </p:blipFill>
        <p:spPr>
          <a:xfrm>
            <a:off x="7002938" y="3933813"/>
            <a:ext cx="4029075" cy="239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g70da76b3cd_1_43"/>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Some Small conclusions from Chart ?</a:t>
            </a:r>
            <a:endParaRPr/>
          </a:p>
          <a:p>
            <a:pPr indent="0" lvl="0" marL="0" rtl="0" algn="l">
              <a:spcBef>
                <a:spcPts val="0"/>
              </a:spcBef>
              <a:spcAft>
                <a:spcPts val="0"/>
              </a:spcAft>
              <a:buNone/>
            </a:pPr>
            <a:r>
              <a:t/>
            </a:r>
            <a:endParaRPr/>
          </a:p>
        </p:txBody>
      </p:sp>
      <p:sp>
        <p:nvSpPr>
          <p:cNvPr id="299" name="Google Shape;299;g70da76b3cd_1_43"/>
          <p:cNvSpPr txBox="1"/>
          <p:nvPr>
            <p:ph idx="1" type="body"/>
          </p:nvPr>
        </p:nvSpPr>
        <p:spPr>
          <a:xfrm>
            <a:off x="604844" y="1825625"/>
            <a:ext cx="5434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graph depicts young and old people doesn’t work more than 40 hours as compared to middle and senior age people.  </a:t>
            </a:r>
            <a:endParaRPr/>
          </a:p>
        </p:txBody>
      </p:sp>
      <p:sp>
        <p:nvSpPr>
          <p:cNvPr id="300" name="Google Shape;300;g70da76b3cd_1_43"/>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1" name="Google Shape;301;g70da76b3cd_1_43"/>
          <p:cNvPicPr preferRelativeResize="0"/>
          <p:nvPr/>
        </p:nvPicPr>
        <p:blipFill>
          <a:blip r:embed="rId3">
            <a:alphaModFix/>
          </a:blip>
          <a:stretch>
            <a:fillRect/>
          </a:stretch>
        </p:blipFill>
        <p:spPr>
          <a:xfrm>
            <a:off x="6057900" y="1929150"/>
            <a:ext cx="5434650" cy="416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g80fceb1c18_0_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Introduction</a:t>
            </a:r>
            <a:endParaRPr/>
          </a:p>
        </p:txBody>
      </p:sp>
      <p:sp>
        <p:nvSpPr>
          <p:cNvPr id="123" name="Google Shape;123;g80fceb1c18_0_0"/>
          <p:cNvSpPr txBox="1"/>
          <p:nvPr>
            <p:ph idx="1" type="body"/>
          </p:nvPr>
        </p:nvSpPr>
        <p:spPr>
          <a:xfrm>
            <a:off x="604850" y="1200175"/>
            <a:ext cx="10982400" cy="4976700"/>
          </a:xfrm>
          <a:prstGeom prst="rect">
            <a:avLst/>
          </a:prstGeom>
        </p:spPr>
        <p:txBody>
          <a:bodyPr anchorCtr="0" anchor="t" bIns="45700" lIns="91425" spcFirstLastPara="1" rIns="91425" wrap="square" tIns="45700">
            <a:noAutofit/>
          </a:bodyPr>
          <a:lstStyle/>
          <a:p>
            <a:pPr indent="-419100" lvl="0" marL="457200" rtl="0" algn="l">
              <a:lnSpc>
                <a:spcPct val="150000"/>
              </a:lnSpc>
              <a:spcBef>
                <a:spcPts val="1000"/>
              </a:spcBef>
              <a:spcAft>
                <a:spcPts val="0"/>
              </a:spcAft>
              <a:buSzPts val="3000"/>
              <a:buChar char="-"/>
            </a:pPr>
            <a:r>
              <a:rPr lang="en-US" sz="3000"/>
              <a:t>Inconometrics is a digital marketing company.</a:t>
            </a:r>
            <a:endParaRPr sz="3000"/>
          </a:p>
          <a:p>
            <a:pPr indent="-419100" lvl="0" marL="457200" rtl="0" algn="l">
              <a:lnSpc>
                <a:spcPct val="150000"/>
              </a:lnSpc>
              <a:spcBef>
                <a:spcPts val="0"/>
              </a:spcBef>
              <a:spcAft>
                <a:spcPts val="0"/>
              </a:spcAft>
              <a:buSzPts val="3000"/>
              <a:buChar char="-"/>
            </a:pPr>
            <a:r>
              <a:rPr lang="en-US" sz="3000"/>
              <a:t>It recommends products to customer based on their data.</a:t>
            </a:r>
            <a:endParaRPr sz="3000"/>
          </a:p>
          <a:p>
            <a:pPr indent="-419100" lvl="0" marL="457200" rtl="0" algn="l">
              <a:lnSpc>
                <a:spcPct val="150000"/>
              </a:lnSpc>
              <a:spcBef>
                <a:spcPts val="0"/>
              </a:spcBef>
              <a:spcAft>
                <a:spcPts val="0"/>
              </a:spcAft>
              <a:buSzPts val="3000"/>
              <a:buChar char="-"/>
            </a:pPr>
            <a:r>
              <a:rPr lang="en-US" sz="3000"/>
              <a:t>Recently  they are in need to predict the salary of the customers.</a:t>
            </a:r>
            <a:endParaRPr sz="3000"/>
          </a:p>
          <a:p>
            <a:pPr indent="-419100" lvl="0" marL="457200" rtl="0" algn="l">
              <a:lnSpc>
                <a:spcPct val="150000"/>
              </a:lnSpc>
              <a:spcBef>
                <a:spcPts val="0"/>
              </a:spcBef>
              <a:spcAft>
                <a:spcPts val="0"/>
              </a:spcAft>
              <a:buSzPts val="3000"/>
              <a:buChar char="-"/>
            </a:pPr>
            <a:r>
              <a:rPr lang="en-US" sz="3000"/>
              <a:t>So that they can send customized product recommendations.</a:t>
            </a:r>
            <a:endParaRPr sz="3000"/>
          </a:p>
          <a:p>
            <a:pPr indent="-419100" lvl="0" marL="457200" rtl="0" algn="l">
              <a:lnSpc>
                <a:spcPct val="150000"/>
              </a:lnSpc>
              <a:spcBef>
                <a:spcPts val="0"/>
              </a:spcBef>
              <a:spcAft>
                <a:spcPts val="0"/>
              </a:spcAft>
              <a:buSzPts val="3000"/>
              <a:buChar char="-"/>
            </a:pPr>
            <a:r>
              <a:rPr lang="en-US" sz="3000"/>
              <a:t>They want to categorized the customers based on their salary</a:t>
            </a:r>
            <a:endParaRPr sz="3000"/>
          </a:p>
          <a:p>
            <a:pPr indent="-419100" lvl="0" marL="457200" rtl="0" algn="l">
              <a:lnSpc>
                <a:spcPct val="150000"/>
              </a:lnSpc>
              <a:spcBef>
                <a:spcPts val="0"/>
              </a:spcBef>
              <a:spcAft>
                <a:spcPts val="0"/>
              </a:spcAft>
              <a:buSzPts val="3000"/>
              <a:buChar char="-"/>
            </a:pPr>
            <a:r>
              <a:rPr lang="en-US" sz="3000"/>
              <a:t>If predicted salary is greater than 50k : Suggest premium products</a:t>
            </a:r>
            <a:endParaRPr sz="3000"/>
          </a:p>
          <a:p>
            <a:pPr indent="-419100" lvl="0" marL="457200" rtl="0" algn="l">
              <a:lnSpc>
                <a:spcPct val="150000"/>
              </a:lnSpc>
              <a:spcBef>
                <a:spcPts val="0"/>
              </a:spcBef>
              <a:spcAft>
                <a:spcPts val="0"/>
              </a:spcAft>
              <a:buSzPts val="3000"/>
              <a:buChar char="-"/>
            </a:pPr>
            <a:r>
              <a:rPr lang="en-US" sz="3000"/>
              <a:t>If less than 50k: Economical products</a:t>
            </a:r>
            <a:endParaRPr sz="3000"/>
          </a:p>
          <a:p>
            <a:pPr indent="0" lvl="0" marL="457200" rtl="0" algn="l">
              <a:spcBef>
                <a:spcPts val="1000"/>
              </a:spcBef>
              <a:spcAft>
                <a:spcPts val="0"/>
              </a:spcAft>
              <a:buNone/>
            </a:pPr>
            <a:r>
              <a:t/>
            </a:r>
            <a:endParaRPr/>
          </a:p>
        </p:txBody>
      </p:sp>
      <p:sp>
        <p:nvSpPr>
          <p:cNvPr id="124" name="Google Shape;124;g80fceb1c18_0_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g70da76b3cd_1_52"/>
          <p:cNvSpPr txBox="1"/>
          <p:nvPr>
            <p:ph idx="1" type="body"/>
          </p:nvPr>
        </p:nvSpPr>
        <p:spPr>
          <a:xfrm>
            <a:off x="604844" y="1825625"/>
            <a:ext cx="5166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graph shows the </a:t>
            </a:r>
            <a:r>
              <a:rPr lang="en-US"/>
              <a:t>correlation</a:t>
            </a:r>
            <a:r>
              <a:rPr lang="en-US"/>
              <a:t> between the marital status, hours-per-week and age. </a:t>
            </a:r>
            <a:endParaRPr/>
          </a:p>
          <a:p>
            <a:pPr indent="0" lvl="0" marL="0" rtl="0" algn="l">
              <a:spcBef>
                <a:spcPts val="1000"/>
              </a:spcBef>
              <a:spcAft>
                <a:spcPts val="0"/>
              </a:spcAft>
              <a:buNone/>
            </a:pPr>
            <a:r>
              <a:rPr lang="en-US"/>
              <a:t>And it can be said that here also Middle and Senior aged people are working more than 40 hours in all types of Marital status. </a:t>
            </a:r>
            <a:endParaRPr/>
          </a:p>
        </p:txBody>
      </p:sp>
      <p:sp>
        <p:nvSpPr>
          <p:cNvPr id="308" name="Google Shape;308;g70da76b3cd_1_52"/>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9" name="Google Shape;309;g70da76b3cd_1_52"/>
          <p:cNvPicPr preferRelativeResize="0"/>
          <p:nvPr/>
        </p:nvPicPr>
        <p:blipFill>
          <a:blip r:embed="rId3">
            <a:alphaModFix/>
          </a:blip>
          <a:stretch>
            <a:fillRect/>
          </a:stretch>
        </p:blipFill>
        <p:spPr>
          <a:xfrm>
            <a:off x="5926350" y="1825625"/>
            <a:ext cx="5656050" cy="435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g70da76b3cd_1_59"/>
          <p:cNvSpPr txBox="1"/>
          <p:nvPr>
            <p:ph type="title"/>
          </p:nvPr>
        </p:nvSpPr>
        <p:spPr>
          <a:xfrm>
            <a:off x="604850" y="97850"/>
            <a:ext cx="10982400" cy="160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16" name="Google Shape;316;g70da76b3cd_1_59"/>
          <p:cNvSpPr txBox="1"/>
          <p:nvPr>
            <p:ph idx="1" type="body"/>
          </p:nvPr>
        </p:nvSpPr>
        <p:spPr>
          <a:xfrm>
            <a:off x="604850" y="1637675"/>
            <a:ext cx="5696700" cy="4539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graphs depicts that out dataset consist of most people belonging to mid 30’s and 40’s. </a:t>
            </a:r>
            <a:endParaRPr/>
          </a:p>
          <a:p>
            <a:pPr indent="0" lvl="0" marL="0" rtl="0" algn="l">
              <a:spcBef>
                <a:spcPts val="1000"/>
              </a:spcBef>
              <a:spcAft>
                <a:spcPts val="0"/>
              </a:spcAft>
              <a:buNone/>
            </a:pPr>
            <a:r>
              <a:rPr lang="en-US"/>
              <a:t>And also they are either married or divorced or have someone </a:t>
            </a:r>
            <a:r>
              <a:rPr lang="en-US"/>
              <a:t>dependent</a:t>
            </a:r>
            <a:r>
              <a:rPr lang="en-US"/>
              <a:t> on them, and also from the previous slide we can say </a:t>
            </a:r>
            <a:r>
              <a:rPr lang="en-US"/>
              <a:t>that</a:t>
            </a:r>
            <a:r>
              <a:rPr lang="en-US"/>
              <a:t> this age group works more than 40 hours. </a:t>
            </a:r>
            <a:endParaRPr/>
          </a:p>
        </p:txBody>
      </p:sp>
      <p:sp>
        <p:nvSpPr>
          <p:cNvPr id="317" name="Google Shape;317;g70da76b3cd_1_59"/>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18" name="Google Shape;318;g70da76b3cd_1_59"/>
          <p:cNvPicPr preferRelativeResize="0"/>
          <p:nvPr/>
        </p:nvPicPr>
        <p:blipFill>
          <a:blip r:embed="rId3">
            <a:alphaModFix/>
          </a:blip>
          <a:stretch>
            <a:fillRect/>
          </a:stretch>
        </p:blipFill>
        <p:spPr>
          <a:xfrm>
            <a:off x="6301550" y="1825625"/>
            <a:ext cx="5280850" cy="435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70da76b3cd_1_66"/>
          <p:cNvSpPr txBox="1"/>
          <p:nvPr>
            <p:ph idx="1" type="body"/>
          </p:nvPr>
        </p:nvSpPr>
        <p:spPr>
          <a:xfrm>
            <a:off x="604844" y="1825625"/>
            <a:ext cx="5541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charts show a small finding from the dataset </a:t>
            </a:r>
            <a:r>
              <a:rPr lang="en-US"/>
              <a:t>describing</a:t>
            </a:r>
            <a:r>
              <a:rPr lang="en-US"/>
              <a:t> the age bracket of each marital status for both the gender. And also further classifying it salary above 50k and less than 50k.</a:t>
            </a:r>
            <a:endParaRPr/>
          </a:p>
        </p:txBody>
      </p:sp>
      <p:sp>
        <p:nvSpPr>
          <p:cNvPr id="325" name="Google Shape;325;g70da76b3cd_1_66"/>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6" name="Google Shape;326;g70da76b3cd_1_66"/>
          <p:cNvPicPr preferRelativeResize="0"/>
          <p:nvPr/>
        </p:nvPicPr>
        <p:blipFill>
          <a:blip r:embed="rId3">
            <a:alphaModFix/>
          </a:blip>
          <a:stretch>
            <a:fillRect/>
          </a:stretch>
        </p:blipFill>
        <p:spPr>
          <a:xfrm>
            <a:off x="6057900" y="1894925"/>
            <a:ext cx="5436425" cy="4281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g70da76b3cd_1_73"/>
          <p:cNvSpPr txBox="1"/>
          <p:nvPr>
            <p:ph idx="1" type="body"/>
          </p:nvPr>
        </p:nvSpPr>
        <p:spPr>
          <a:xfrm>
            <a:off x="604844" y="1825625"/>
            <a:ext cx="58779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3200">
                <a:latin typeface="Century Gothic"/>
                <a:ea typeface="Century Gothic"/>
                <a:cs typeface="Century Gothic"/>
                <a:sym typeface="Century Gothic"/>
              </a:rPr>
              <a:t>This graph shows the similar correlation between age hours-per-week. </a:t>
            </a:r>
            <a:endParaRPr/>
          </a:p>
        </p:txBody>
      </p:sp>
      <p:sp>
        <p:nvSpPr>
          <p:cNvPr id="333" name="Google Shape;333;g70da76b3cd_1_73"/>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34" name="Google Shape;334;g70da76b3cd_1_73"/>
          <p:cNvPicPr preferRelativeResize="0"/>
          <p:nvPr/>
        </p:nvPicPr>
        <p:blipFill>
          <a:blip r:embed="rId3">
            <a:alphaModFix/>
          </a:blip>
          <a:stretch>
            <a:fillRect/>
          </a:stretch>
        </p:blipFill>
        <p:spPr>
          <a:xfrm>
            <a:off x="6327475" y="1825625"/>
            <a:ext cx="5111150" cy="4351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g70da76b3cd_1_8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US"/>
              <a:t>These charts depicts the Salary correlation with Age and education</a:t>
            </a:r>
            <a:endParaRPr/>
          </a:p>
          <a:p>
            <a:pPr indent="0" lvl="0" marL="0" rtl="0" algn="ctr">
              <a:spcBef>
                <a:spcPts val="0"/>
              </a:spcBef>
              <a:spcAft>
                <a:spcPts val="0"/>
              </a:spcAft>
              <a:buNone/>
            </a:pPr>
            <a:r>
              <a:t/>
            </a:r>
            <a:endParaRPr/>
          </a:p>
        </p:txBody>
      </p:sp>
      <p:sp>
        <p:nvSpPr>
          <p:cNvPr id="341" name="Google Shape;341;g70da76b3cd_1_8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2" name="Google Shape;342;g70da76b3cd_1_80"/>
          <p:cNvPicPr preferRelativeResize="0"/>
          <p:nvPr/>
        </p:nvPicPr>
        <p:blipFill>
          <a:blip r:embed="rId3">
            <a:alphaModFix/>
          </a:blip>
          <a:stretch>
            <a:fillRect/>
          </a:stretch>
        </p:blipFill>
        <p:spPr>
          <a:xfrm>
            <a:off x="346075" y="1946700"/>
            <a:ext cx="5179150" cy="3978875"/>
          </a:xfrm>
          <a:prstGeom prst="rect">
            <a:avLst/>
          </a:prstGeom>
          <a:noFill/>
          <a:ln>
            <a:noFill/>
          </a:ln>
        </p:spPr>
      </p:pic>
      <p:pic>
        <p:nvPicPr>
          <p:cNvPr id="343" name="Google Shape;343;g70da76b3cd_1_80"/>
          <p:cNvPicPr preferRelativeResize="0"/>
          <p:nvPr/>
        </p:nvPicPr>
        <p:blipFill>
          <a:blip r:embed="rId4">
            <a:alphaModFix/>
          </a:blip>
          <a:stretch>
            <a:fillRect/>
          </a:stretch>
        </p:blipFill>
        <p:spPr>
          <a:xfrm>
            <a:off x="6686950" y="2044450"/>
            <a:ext cx="4596400" cy="403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g70da76b3cd_1_87"/>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0" name="Google Shape;350;g70da76b3cd_1_87"/>
          <p:cNvPicPr preferRelativeResize="0"/>
          <p:nvPr/>
        </p:nvPicPr>
        <p:blipFill>
          <a:blip r:embed="rId3">
            <a:alphaModFix/>
          </a:blip>
          <a:stretch>
            <a:fillRect/>
          </a:stretch>
        </p:blipFill>
        <p:spPr>
          <a:xfrm>
            <a:off x="695425" y="1953875"/>
            <a:ext cx="5014725" cy="3972400"/>
          </a:xfrm>
          <a:prstGeom prst="rect">
            <a:avLst/>
          </a:prstGeom>
          <a:noFill/>
          <a:ln>
            <a:noFill/>
          </a:ln>
        </p:spPr>
      </p:pic>
      <p:pic>
        <p:nvPicPr>
          <p:cNvPr id="351" name="Google Shape;351;g70da76b3cd_1_87"/>
          <p:cNvPicPr preferRelativeResize="0"/>
          <p:nvPr/>
        </p:nvPicPr>
        <p:blipFill>
          <a:blip r:embed="rId4">
            <a:alphaModFix/>
          </a:blip>
          <a:stretch>
            <a:fillRect/>
          </a:stretch>
        </p:blipFill>
        <p:spPr>
          <a:xfrm>
            <a:off x="7026225" y="2069600"/>
            <a:ext cx="4224950" cy="3493150"/>
          </a:xfrm>
          <a:prstGeom prst="rect">
            <a:avLst/>
          </a:prstGeom>
          <a:noFill/>
          <a:ln>
            <a:noFill/>
          </a:ln>
        </p:spPr>
      </p:pic>
      <p:sp>
        <p:nvSpPr>
          <p:cNvPr id="352" name="Google Shape;352;g70da76b3cd_1_87"/>
          <p:cNvSpPr txBox="1"/>
          <p:nvPr/>
        </p:nvSpPr>
        <p:spPr>
          <a:xfrm>
            <a:off x="776375" y="168275"/>
            <a:ext cx="10901400" cy="153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chemeClr val="dk1"/>
              </a:solidFill>
              <a:latin typeface="Century Gothic"/>
              <a:ea typeface="Century Gothic"/>
              <a:cs typeface="Century Gothic"/>
              <a:sym typeface="Century Gothic"/>
            </a:endParaRPr>
          </a:p>
          <a:p>
            <a:pPr indent="0" lvl="0" marL="0" rtl="0" algn="ctr">
              <a:lnSpc>
                <a:spcPct val="90000"/>
              </a:lnSpc>
              <a:spcBef>
                <a:spcPts val="0"/>
              </a:spcBef>
              <a:spcAft>
                <a:spcPts val="0"/>
              </a:spcAft>
              <a:buNone/>
            </a:pPr>
            <a:r>
              <a:rPr b="1" lang="en-US" sz="3200">
                <a:solidFill>
                  <a:schemeClr val="dk1"/>
                </a:solidFill>
                <a:latin typeface="Century Gothic"/>
                <a:ea typeface="Century Gothic"/>
                <a:cs typeface="Century Gothic"/>
                <a:sym typeface="Century Gothic"/>
              </a:rPr>
              <a:t>These charts depicts the Salary correlation with Gender and Relationship</a:t>
            </a:r>
            <a:endParaRPr b="1" sz="3200">
              <a:solidFill>
                <a:schemeClr val="dk1"/>
              </a:solidFill>
              <a:latin typeface="Century Gothic"/>
              <a:ea typeface="Century Gothic"/>
              <a:cs typeface="Century Gothic"/>
              <a:sym typeface="Century Gothic"/>
            </a:endParaRPr>
          </a:p>
          <a:p>
            <a:pPr indent="0" lvl="0" marL="0" rtl="0" algn="ctr">
              <a:lnSpc>
                <a:spcPct val="90000"/>
              </a:lnSpc>
              <a:spcBef>
                <a:spcPts val="0"/>
              </a:spcBef>
              <a:spcAft>
                <a:spcPts val="0"/>
              </a:spcAft>
              <a:buNone/>
            </a:pPr>
            <a:r>
              <a:t/>
            </a:r>
            <a:endParaRPr b="1" sz="3200">
              <a:solidFill>
                <a:schemeClr val="dk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g70da76b3cd_1_108"/>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59" name="Google Shape;359;g70da76b3cd_1_108"/>
          <p:cNvPicPr preferRelativeResize="0"/>
          <p:nvPr/>
        </p:nvPicPr>
        <p:blipFill>
          <a:blip r:embed="rId3">
            <a:alphaModFix/>
          </a:blip>
          <a:stretch>
            <a:fillRect/>
          </a:stretch>
        </p:blipFill>
        <p:spPr>
          <a:xfrm>
            <a:off x="734225" y="2091488"/>
            <a:ext cx="4662475" cy="3833350"/>
          </a:xfrm>
          <a:prstGeom prst="rect">
            <a:avLst/>
          </a:prstGeom>
          <a:noFill/>
          <a:ln>
            <a:noFill/>
          </a:ln>
        </p:spPr>
      </p:pic>
      <p:pic>
        <p:nvPicPr>
          <p:cNvPr id="360" name="Google Shape;360;g70da76b3cd_1_108"/>
          <p:cNvPicPr preferRelativeResize="0"/>
          <p:nvPr/>
        </p:nvPicPr>
        <p:blipFill>
          <a:blip r:embed="rId4">
            <a:alphaModFix/>
          </a:blip>
          <a:stretch>
            <a:fillRect/>
          </a:stretch>
        </p:blipFill>
        <p:spPr>
          <a:xfrm>
            <a:off x="6764525" y="2183875"/>
            <a:ext cx="4575300" cy="3962450"/>
          </a:xfrm>
          <a:prstGeom prst="rect">
            <a:avLst/>
          </a:prstGeom>
          <a:noFill/>
          <a:ln>
            <a:noFill/>
          </a:ln>
        </p:spPr>
      </p:pic>
      <p:sp>
        <p:nvSpPr>
          <p:cNvPr id="361" name="Google Shape;361;g70da76b3cd_1_108"/>
          <p:cNvSpPr txBox="1"/>
          <p:nvPr/>
        </p:nvSpPr>
        <p:spPr>
          <a:xfrm>
            <a:off x="0" y="0"/>
            <a:ext cx="11516400" cy="1702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200">
              <a:solidFill>
                <a:schemeClr val="dk1"/>
              </a:solidFill>
              <a:latin typeface="Century Gothic"/>
              <a:ea typeface="Century Gothic"/>
              <a:cs typeface="Century Gothic"/>
              <a:sym typeface="Century Gothic"/>
            </a:endParaRPr>
          </a:p>
          <a:p>
            <a:pPr indent="0" lvl="0" marL="0" rtl="0" algn="ctr">
              <a:lnSpc>
                <a:spcPct val="90000"/>
              </a:lnSpc>
              <a:spcBef>
                <a:spcPts val="0"/>
              </a:spcBef>
              <a:spcAft>
                <a:spcPts val="0"/>
              </a:spcAft>
              <a:buNone/>
            </a:pPr>
            <a:r>
              <a:rPr b="1" lang="en-US" sz="3200">
                <a:solidFill>
                  <a:schemeClr val="dk1"/>
                </a:solidFill>
                <a:latin typeface="Century Gothic"/>
                <a:ea typeface="Century Gothic"/>
                <a:cs typeface="Century Gothic"/>
                <a:sym typeface="Century Gothic"/>
              </a:rPr>
              <a:t>These charts depicts the Salary with workclass and race.</a:t>
            </a:r>
            <a:endParaRPr b="1" sz="3200">
              <a:solidFill>
                <a:schemeClr val="dk1"/>
              </a:solidFill>
              <a:latin typeface="Century Gothic"/>
              <a:ea typeface="Century Gothic"/>
              <a:cs typeface="Century Gothic"/>
              <a:sym typeface="Century Gothic"/>
            </a:endParaRPr>
          </a:p>
          <a:p>
            <a:pPr indent="0" lvl="0" marL="0" rtl="0" algn="ctr">
              <a:lnSpc>
                <a:spcPct val="90000"/>
              </a:lnSpc>
              <a:spcBef>
                <a:spcPts val="0"/>
              </a:spcBef>
              <a:spcAft>
                <a:spcPts val="0"/>
              </a:spcAft>
              <a:buNone/>
            </a:pPr>
            <a:r>
              <a:t/>
            </a:r>
            <a:endParaRPr b="1" sz="3200">
              <a:solidFill>
                <a:schemeClr val="dk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g70da76b3cd_1_117"/>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68" name="Google Shape;368;g70da76b3cd_1_117"/>
          <p:cNvPicPr preferRelativeResize="0"/>
          <p:nvPr/>
        </p:nvPicPr>
        <p:blipFill>
          <a:blip r:embed="rId3">
            <a:alphaModFix/>
          </a:blip>
          <a:stretch>
            <a:fillRect/>
          </a:stretch>
        </p:blipFill>
        <p:spPr>
          <a:xfrm>
            <a:off x="0" y="1019375"/>
            <a:ext cx="4635250" cy="3483600"/>
          </a:xfrm>
          <a:prstGeom prst="rect">
            <a:avLst/>
          </a:prstGeom>
          <a:noFill/>
          <a:ln>
            <a:noFill/>
          </a:ln>
        </p:spPr>
      </p:pic>
      <p:pic>
        <p:nvPicPr>
          <p:cNvPr id="369" name="Google Shape;369;g70da76b3cd_1_117"/>
          <p:cNvPicPr preferRelativeResize="0"/>
          <p:nvPr/>
        </p:nvPicPr>
        <p:blipFill>
          <a:blip r:embed="rId4">
            <a:alphaModFix/>
          </a:blip>
          <a:stretch>
            <a:fillRect/>
          </a:stretch>
        </p:blipFill>
        <p:spPr>
          <a:xfrm>
            <a:off x="7700525" y="928775"/>
            <a:ext cx="4124325" cy="3574200"/>
          </a:xfrm>
          <a:prstGeom prst="rect">
            <a:avLst/>
          </a:prstGeom>
          <a:noFill/>
          <a:ln>
            <a:noFill/>
          </a:ln>
        </p:spPr>
      </p:pic>
      <p:pic>
        <p:nvPicPr>
          <p:cNvPr id="370" name="Google Shape;370;g70da76b3cd_1_117"/>
          <p:cNvPicPr preferRelativeResize="0"/>
          <p:nvPr/>
        </p:nvPicPr>
        <p:blipFill>
          <a:blip r:embed="rId5">
            <a:alphaModFix/>
          </a:blip>
          <a:stretch>
            <a:fillRect/>
          </a:stretch>
        </p:blipFill>
        <p:spPr>
          <a:xfrm>
            <a:off x="4167475" y="3578525"/>
            <a:ext cx="4124325" cy="2864225"/>
          </a:xfrm>
          <a:prstGeom prst="rect">
            <a:avLst/>
          </a:prstGeom>
          <a:noFill/>
          <a:ln>
            <a:noFill/>
          </a:ln>
        </p:spPr>
      </p:pic>
      <p:sp>
        <p:nvSpPr>
          <p:cNvPr id="371" name="Google Shape;371;g70da76b3cd_1_117"/>
          <p:cNvSpPr txBox="1"/>
          <p:nvPr/>
        </p:nvSpPr>
        <p:spPr>
          <a:xfrm>
            <a:off x="402600" y="0"/>
            <a:ext cx="11179800" cy="1255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3200">
                <a:solidFill>
                  <a:schemeClr val="dk1"/>
                </a:solidFill>
                <a:latin typeface="Century Gothic"/>
                <a:ea typeface="Century Gothic"/>
                <a:cs typeface="Century Gothic"/>
                <a:sym typeface="Century Gothic"/>
              </a:rPr>
              <a:t>These charts depicts the Salary correlation with occupation, marital status and country</a:t>
            </a:r>
            <a:endParaRPr b="1" sz="3200">
              <a:solidFill>
                <a:schemeClr val="dk1"/>
              </a:solidFill>
              <a:latin typeface="Century Gothic"/>
              <a:ea typeface="Century Gothic"/>
              <a:cs typeface="Century Gothic"/>
              <a:sym typeface="Century Gothic"/>
            </a:endParaRPr>
          </a:p>
          <a:p>
            <a:pPr indent="0" lvl="0" marL="0" rtl="0" algn="ctr">
              <a:lnSpc>
                <a:spcPct val="90000"/>
              </a:lnSpc>
              <a:spcBef>
                <a:spcPts val="0"/>
              </a:spcBef>
              <a:spcAft>
                <a:spcPts val="0"/>
              </a:spcAft>
              <a:buNone/>
            </a:pPr>
            <a:r>
              <a:t/>
            </a:r>
            <a:endParaRPr b="1" sz="320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6" name="Shape 376"/>
        <p:cNvGrpSpPr/>
        <p:nvPr/>
      </p:nvGrpSpPr>
      <p:grpSpPr>
        <a:xfrm>
          <a:off x="0" y="0"/>
          <a:ext cx="0" cy="0"/>
          <a:chOff x="0" y="0"/>
          <a:chExt cx="0" cy="0"/>
        </a:xfrm>
      </p:grpSpPr>
      <p:sp>
        <p:nvSpPr>
          <p:cNvPr id="377" name="Google Shape;377;g6e4258f335_1_25"/>
          <p:cNvSpPr/>
          <p:nvPr/>
        </p:nvSpPr>
        <p:spPr>
          <a:xfrm flipH="1" rot="10800000">
            <a:off x="0" y="2782506"/>
            <a:ext cx="12192000" cy="1437000"/>
          </a:xfrm>
          <a:prstGeom prst="rect">
            <a:avLst/>
          </a:prstGeom>
          <a:gradFill>
            <a:gsLst>
              <a:gs pos="0">
                <a:srgbClr val="405666"/>
              </a:gs>
              <a:gs pos="100000">
                <a:srgbClr val="FD593D"/>
              </a:gs>
            </a:gsLst>
            <a:lin ang="239989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g6e4258f335_1_25"/>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100"/>
              <a:buNone/>
            </a:pPr>
            <a:fld id="{00000000-1234-1234-1234-123412341234}" type="slidenum">
              <a:rPr lang="en-US"/>
              <a:t>‹#›</a:t>
            </a:fld>
            <a:endParaRPr/>
          </a:p>
        </p:txBody>
      </p:sp>
      <p:sp>
        <p:nvSpPr>
          <p:cNvPr id="379" name="Google Shape;379;g6e4258f335_1_25"/>
          <p:cNvSpPr txBox="1"/>
          <p:nvPr>
            <p:ph type="title"/>
          </p:nvPr>
        </p:nvSpPr>
        <p:spPr>
          <a:xfrm>
            <a:off x="604838" y="3054863"/>
            <a:ext cx="10982400" cy="892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entury Gothic"/>
              <a:buNone/>
            </a:pPr>
            <a:r>
              <a:rPr lang="en-US">
                <a:solidFill>
                  <a:schemeClr val="lt1"/>
                </a:solidFill>
              </a:rPr>
              <a:t>ML Models</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g80fceb1c18_1_7"/>
          <p:cNvSpPr txBox="1"/>
          <p:nvPr>
            <p:ph type="title"/>
          </p:nvPr>
        </p:nvSpPr>
        <p:spPr>
          <a:xfrm>
            <a:off x="604850" y="307975"/>
            <a:ext cx="10982400" cy="733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latin typeface="Calibri"/>
                <a:ea typeface="Calibri"/>
                <a:cs typeface="Calibri"/>
                <a:sym typeface="Calibri"/>
              </a:rPr>
              <a:t>Gaussian Naive Bayes: Sklearn</a:t>
            </a:r>
            <a:endParaRPr>
              <a:latin typeface="Calibri"/>
              <a:ea typeface="Calibri"/>
              <a:cs typeface="Calibri"/>
              <a:sym typeface="Calibri"/>
            </a:endParaRPr>
          </a:p>
        </p:txBody>
      </p:sp>
      <p:sp>
        <p:nvSpPr>
          <p:cNvPr id="386" name="Google Shape;386;g80fceb1c18_1_7"/>
          <p:cNvSpPr txBox="1"/>
          <p:nvPr>
            <p:ph idx="1" type="body"/>
          </p:nvPr>
        </p:nvSpPr>
        <p:spPr>
          <a:xfrm>
            <a:off x="440375" y="904650"/>
            <a:ext cx="11146800" cy="5272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t/>
            </a:r>
            <a:endParaRPr sz="1000"/>
          </a:p>
          <a:p>
            <a:pPr indent="0" lvl="0" marL="0" rtl="0" algn="l">
              <a:lnSpc>
                <a:spcPct val="100000"/>
              </a:lnSpc>
              <a:spcBef>
                <a:spcPts val="1200"/>
              </a:spcBef>
              <a:spcAft>
                <a:spcPts val="0"/>
              </a:spcAft>
              <a:buNone/>
            </a:pPr>
            <a:r>
              <a:rPr lang="en-US" sz="2600"/>
              <a:t>Algorithm Summary:</a:t>
            </a:r>
            <a:endParaRPr sz="2600"/>
          </a:p>
          <a:p>
            <a:pPr indent="-393700" lvl="0" marL="457200" rtl="0" algn="l">
              <a:lnSpc>
                <a:spcPct val="100000"/>
              </a:lnSpc>
              <a:spcBef>
                <a:spcPts val="1200"/>
              </a:spcBef>
              <a:spcAft>
                <a:spcPts val="0"/>
              </a:spcAft>
              <a:buSzPts val="2600"/>
              <a:buChar char="●"/>
            </a:pPr>
            <a:r>
              <a:rPr lang="en-US" sz="2600"/>
              <a:t>Tasks: Classification with categorical and continuous variables.</a:t>
            </a:r>
            <a:endParaRPr sz="2600"/>
          </a:p>
          <a:p>
            <a:pPr indent="-393700" lvl="0" marL="457200" rtl="0" algn="l">
              <a:lnSpc>
                <a:spcPct val="100000"/>
              </a:lnSpc>
              <a:spcBef>
                <a:spcPts val="0"/>
              </a:spcBef>
              <a:spcAft>
                <a:spcPts val="0"/>
              </a:spcAft>
              <a:buSzPts val="2600"/>
              <a:buChar char="●"/>
            </a:pPr>
            <a:r>
              <a:rPr lang="en-US" sz="2600"/>
              <a:t>Gaussian Naive Bayes is best suited for continuous data.</a:t>
            </a:r>
            <a:endParaRPr sz="2600"/>
          </a:p>
          <a:p>
            <a:pPr indent="-393700" lvl="0" marL="457200" rtl="0" algn="l">
              <a:lnSpc>
                <a:spcPct val="100000"/>
              </a:lnSpc>
              <a:spcBef>
                <a:spcPts val="0"/>
              </a:spcBef>
              <a:spcAft>
                <a:spcPts val="0"/>
              </a:spcAft>
              <a:buSzPts val="2600"/>
              <a:buChar char="●"/>
            </a:pPr>
            <a:r>
              <a:rPr lang="en-US" sz="2600"/>
              <a:t>It can also be applied on categorical data.</a:t>
            </a:r>
            <a:endParaRPr sz="2600"/>
          </a:p>
          <a:p>
            <a:pPr indent="-393700" lvl="0" marL="457200" rtl="0" algn="l">
              <a:lnSpc>
                <a:spcPct val="100000"/>
              </a:lnSpc>
              <a:spcBef>
                <a:spcPts val="0"/>
              </a:spcBef>
              <a:spcAft>
                <a:spcPts val="0"/>
              </a:spcAft>
              <a:buSzPts val="2600"/>
              <a:buChar char="●"/>
            </a:pPr>
            <a:r>
              <a:rPr lang="en-US" sz="2600"/>
              <a:t>Assumption:</a:t>
            </a:r>
            <a:endParaRPr sz="2600"/>
          </a:p>
          <a:p>
            <a:pPr indent="-393700" lvl="1" marL="914400" rtl="0" algn="l">
              <a:lnSpc>
                <a:spcPct val="100000"/>
              </a:lnSpc>
              <a:spcBef>
                <a:spcPts val="0"/>
              </a:spcBef>
              <a:spcAft>
                <a:spcPts val="0"/>
              </a:spcAft>
              <a:buSzPts val="2600"/>
              <a:buChar char="○"/>
            </a:pPr>
            <a:r>
              <a:rPr lang="en-US" sz="2600"/>
              <a:t>Data should be of Gaussian Distribution</a:t>
            </a:r>
            <a:endParaRPr sz="2600"/>
          </a:p>
          <a:p>
            <a:pPr indent="0" lvl="0" marL="0" rtl="0" algn="l">
              <a:lnSpc>
                <a:spcPct val="10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1200"/>
              </a:spcAft>
              <a:buClr>
                <a:schemeClr val="dk1"/>
              </a:buClr>
              <a:buSzPts val="1100"/>
              <a:buFont typeface="Arial"/>
              <a:buNone/>
            </a:pPr>
            <a:r>
              <a:t/>
            </a:r>
            <a:endParaRPr sz="1800"/>
          </a:p>
        </p:txBody>
      </p:sp>
      <p:sp>
        <p:nvSpPr>
          <p:cNvPr id="387" name="Google Shape;387;g80fceb1c18_1_7"/>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80fceb1c18_0_8"/>
          <p:cNvSpPr txBox="1"/>
          <p:nvPr>
            <p:ph idx="1" type="body"/>
          </p:nvPr>
        </p:nvSpPr>
        <p:spPr>
          <a:xfrm>
            <a:off x="604850" y="967250"/>
            <a:ext cx="10982400" cy="5209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sz="7200"/>
          </a:p>
          <a:p>
            <a:pPr indent="0" lvl="0" marL="0" rtl="0" algn="ctr">
              <a:spcBef>
                <a:spcPts val="1000"/>
              </a:spcBef>
              <a:spcAft>
                <a:spcPts val="0"/>
              </a:spcAft>
              <a:buNone/>
            </a:pPr>
            <a:r>
              <a:rPr lang="en-US" sz="7200"/>
              <a:t>How to recommend? </a:t>
            </a:r>
            <a:endParaRPr sz="7200"/>
          </a:p>
          <a:p>
            <a:pPr indent="0" lvl="0" marL="0" rtl="0" algn="ctr">
              <a:spcBef>
                <a:spcPts val="1000"/>
              </a:spcBef>
              <a:spcAft>
                <a:spcPts val="0"/>
              </a:spcAft>
              <a:buNone/>
            </a:pPr>
            <a:r>
              <a:rPr lang="en-US" sz="7200"/>
              <a:t>How to predict salary?</a:t>
            </a:r>
            <a:endParaRPr sz="7200"/>
          </a:p>
        </p:txBody>
      </p:sp>
      <p:sp>
        <p:nvSpPr>
          <p:cNvPr id="131" name="Google Shape;131;g80fceb1c18_0_8"/>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g80fceb1c18_1_18"/>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Approach</a:t>
            </a:r>
            <a:endParaRPr/>
          </a:p>
        </p:txBody>
      </p:sp>
      <p:sp>
        <p:nvSpPr>
          <p:cNvPr id="394" name="Google Shape;394;g80fceb1c18_1_18"/>
          <p:cNvSpPr txBox="1"/>
          <p:nvPr>
            <p:ph idx="1" type="body"/>
          </p:nvPr>
        </p:nvSpPr>
        <p:spPr>
          <a:xfrm>
            <a:off x="604850" y="1311225"/>
            <a:ext cx="10982400" cy="4865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Converted the categorical data into </a:t>
            </a:r>
            <a:r>
              <a:rPr lang="en-US"/>
              <a:t>continuous</a:t>
            </a:r>
            <a:r>
              <a:rPr lang="en-US"/>
              <a:t> integer data.</a:t>
            </a:r>
            <a:endParaRPr/>
          </a:p>
          <a:p>
            <a:pPr indent="-381000" lvl="0" marL="457200" rtl="0" algn="l">
              <a:spcBef>
                <a:spcPts val="0"/>
              </a:spcBef>
              <a:spcAft>
                <a:spcPts val="0"/>
              </a:spcAft>
              <a:buSzPts val="2400"/>
              <a:buChar char="•"/>
            </a:pPr>
            <a:r>
              <a:rPr lang="en-US"/>
              <a:t>Verified through charts that some of the features follow gaussian distribution (Marital Status, education, work class and occupation).</a:t>
            </a:r>
            <a:endParaRPr/>
          </a:p>
          <a:p>
            <a:pPr indent="-381000" lvl="0" marL="457200" rtl="0" algn="l">
              <a:spcBef>
                <a:spcPts val="0"/>
              </a:spcBef>
              <a:spcAft>
                <a:spcPts val="0"/>
              </a:spcAft>
              <a:buSzPts val="2400"/>
              <a:buChar char="•"/>
            </a:pPr>
            <a:r>
              <a:rPr lang="en-US"/>
              <a:t>Dropped the </a:t>
            </a:r>
            <a:r>
              <a:rPr lang="en-US"/>
              <a:t>column</a:t>
            </a:r>
            <a:r>
              <a:rPr lang="en-US"/>
              <a:t> of ‘</a:t>
            </a:r>
            <a:r>
              <a:rPr lang="en-US"/>
              <a:t>fnlwgt</a:t>
            </a:r>
            <a:r>
              <a:rPr lang="en-US"/>
              <a:t>’ </a:t>
            </a:r>
            <a:r>
              <a:rPr lang="en-US"/>
              <a:t>because</a:t>
            </a:r>
            <a:r>
              <a:rPr lang="en-US"/>
              <a:t> the </a:t>
            </a:r>
            <a:r>
              <a:rPr lang="en-US"/>
              <a:t>column neither has categorical data nor does the continuous data follow a gaussian distribution.</a:t>
            </a:r>
            <a:endParaRPr/>
          </a:p>
        </p:txBody>
      </p:sp>
      <p:sp>
        <p:nvSpPr>
          <p:cNvPr id="395" name="Google Shape;395;g80fceb1c18_1_18"/>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96" name="Google Shape;396;g80fceb1c18_1_18"/>
          <p:cNvPicPr preferRelativeResize="0"/>
          <p:nvPr/>
        </p:nvPicPr>
        <p:blipFill>
          <a:blip r:embed="rId3">
            <a:alphaModFix/>
          </a:blip>
          <a:stretch>
            <a:fillRect/>
          </a:stretch>
        </p:blipFill>
        <p:spPr>
          <a:xfrm>
            <a:off x="1411300" y="3311075"/>
            <a:ext cx="9369500" cy="354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g80fceb1c18_1_25"/>
          <p:cNvSpPr txBox="1"/>
          <p:nvPr>
            <p:ph idx="1" type="body"/>
          </p:nvPr>
        </p:nvSpPr>
        <p:spPr>
          <a:xfrm>
            <a:off x="604800" y="1023800"/>
            <a:ext cx="10982400" cy="1221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Split the given dataset into training and test dataset in the ratio of 80:20.</a:t>
            </a:r>
            <a:endParaRPr/>
          </a:p>
          <a:p>
            <a:pPr indent="-381000" lvl="0" marL="457200" rtl="0" algn="l">
              <a:spcBef>
                <a:spcPts val="0"/>
              </a:spcBef>
              <a:spcAft>
                <a:spcPts val="0"/>
              </a:spcAft>
              <a:buSzPts val="2400"/>
              <a:buChar char="•"/>
            </a:pPr>
            <a:r>
              <a:rPr lang="en-US"/>
              <a:t>Created a Gaussian Naive Bayes Classification Model without the var_smoothing.</a:t>
            </a:r>
            <a:endParaRPr/>
          </a:p>
        </p:txBody>
      </p:sp>
      <p:sp>
        <p:nvSpPr>
          <p:cNvPr id="403" name="Google Shape;403;g80fceb1c18_1_25"/>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04" name="Google Shape;404;g80fceb1c18_1_25"/>
          <p:cNvPicPr preferRelativeResize="0"/>
          <p:nvPr/>
        </p:nvPicPr>
        <p:blipFill>
          <a:blip r:embed="rId3">
            <a:alphaModFix/>
          </a:blip>
          <a:stretch>
            <a:fillRect/>
          </a:stretch>
        </p:blipFill>
        <p:spPr>
          <a:xfrm>
            <a:off x="790575" y="2065150"/>
            <a:ext cx="10534650" cy="3638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g80fceb1c18_1_34"/>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a:t>
            </a:r>
            <a:endParaRPr/>
          </a:p>
        </p:txBody>
      </p:sp>
      <p:sp>
        <p:nvSpPr>
          <p:cNvPr id="411" name="Google Shape;411;g80fceb1c18_1_34"/>
          <p:cNvSpPr txBox="1"/>
          <p:nvPr>
            <p:ph idx="1" type="body"/>
          </p:nvPr>
        </p:nvSpPr>
        <p:spPr>
          <a:xfrm>
            <a:off x="604838" y="1253400"/>
            <a:ext cx="10982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Used confusion matrix to evaluate the model.</a:t>
            </a:r>
            <a:endParaRPr/>
          </a:p>
          <a:p>
            <a:pPr indent="-381000" lvl="0" marL="457200" rtl="0" algn="l">
              <a:spcBef>
                <a:spcPts val="0"/>
              </a:spcBef>
              <a:spcAft>
                <a:spcPts val="0"/>
              </a:spcAft>
              <a:buSzPts val="2400"/>
              <a:buChar char="●"/>
            </a:pPr>
            <a:r>
              <a:rPr lang="en-US"/>
              <a:t>Calculated the accuracy using the confusion matrix which comes out to be 71.44%.</a:t>
            </a:r>
            <a:endParaRPr/>
          </a:p>
          <a:p>
            <a:pPr indent="-381000" lvl="0" marL="457200" rtl="0" algn="l">
              <a:spcBef>
                <a:spcPts val="0"/>
              </a:spcBef>
              <a:spcAft>
                <a:spcPts val="0"/>
              </a:spcAft>
              <a:buSzPts val="2400"/>
              <a:buChar char="●"/>
            </a:pPr>
            <a:r>
              <a:rPr lang="en-US"/>
              <a:t>Developed a classification report to analyze the results.</a:t>
            </a:r>
            <a:endParaRPr/>
          </a:p>
          <a:p>
            <a:pPr indent="-355600" lvl="1" marL="914400" rtl="0" algn="l">
              <a:spcBef>
                <a:spcPts val="0"/>
              </a:spcBef>
              <a:spcAft>
                <a:spcPts val="0"/>
              </a:spcAft>
              <a:buSzPts val="2000"/>
              <a:buChar char="○"/>
            </a:pPr>
            <a:r>
              <a:rPr lang="en-US"/>
              <a:t>Precision: 0.89</a:t>
            </a:r>
            <a:endParaRPr/>
          </a:p>
          <a:p>
            <a:pPr indent="-355600" lvl="1" marL="914400" rtl="0" algn="l">
              <a:spcBef>
                <a:spcPts val="0"/>
              </a:spcBef>
              <a:spcAft>
                <a:spcPts val="0"/>
              </a:spcAft>
              <a:buSzPts val="2000"/>
              <a:buChar char="○"/>
            </a:pPr>
            <a:r>
              <a:rPr lang="en-US"/>
              <a:t>Recall: 0.71</a:t>
            </a:r>
            <a:endParaRPr/>
          </a:p>
        </p:txBody>
      </p:sp>
      <p:sp>
        <p:nvSpPr>
          <p:cNvPr id="412" name="Google Shape;412;g80fceb1c18_1_34"/>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13" name="Google Shape;413;g80fceb1c18_1_34"/>
          <p:cNvPicPr preferRelativeResize="0"/>
          <p:nvPr/>
        </p:nvPicPr>
        <p:blipFill>
          <a:blip r:embed="rId3">
            <a:alphaModFix/>
          </a:blip>
          <a:stretch>
            <a:fillRect/>
          </a:stretch>
        </p:blipFill>
        <p:spPr>
          <a:xfrm>
            <a:off x="1527626" y="3303875"/>
            <a:ext cx="9136851" cy="3446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g80fceb1c18_1_11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Multinomial Naive Bayes - scikit-learn</a:t>
            </a:r>
            <a:endParaRPr/>
          </a:p>
        </p:txBody>
      </p:sp>
      <p:sp>
        <p:nvSpPr>
          <p:cNvPr id="420" name="Google Shape;420;g80fceb1c18_1_110"/>
          <p:cNvSpPr txBox="1"/>
          <p:nvPr>
            <p:ph idx="1" type="body"/>
          </p:nvPr>
        </p:nvSpPr>
        <p:spPr>
          <a:xfrm>
            <a:off x="604850" y="1335400"/>
            <a:ext cx="10982400" cy="4841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000"/>
              <a:t>Approach:</a:t>
            </a:r>
            <a:endParaRPr sz="3000"/>
          </a:p>
          <a:p>
            <a:pPr indent="-381000" lvl="0" marL="457200" rtl="0" algn="l">
              <a:spcBef>
                <a:spcPts val="1000"/>
              </a:spcBef>
              <a:spcAft>
                <a:spcPts val="0"/>
              </a:spcAft>
              <a:buSzPts val="2400"/>
              <a:buChar char="•"/>
            </a:pPr>
            <a:r>
              <a:rPr lang="en-US"/>
              <a:t>Categorized features like age, education, occupation etc to reduce the dimensionality.</a:t>
            </a:r>
            <a:endParaRPr/>
          </a:p>
          <a:p>
            <a:pPr indent="-381000" lvl="0" marL="457200" rtl="0" algn="l">
              <a:spcBef>
                <a:spcPts val="0"/>
              </a:spcBef>
              <a:spcAft>
                <a:spcPts val="0"/>
              </a:spcAft>
              <a:buSzPts val="2400"/>
              <a:buChar char="•"/>
            </a:pPr>
            <a:r>
              <a:rPr lang="en-US"/>
              <a:t>Converted the categorical data into discrete binary values for each feature.</a:t>
            </a:r>
            <a:endParaRPr/>
          </a:p>
          <a:p>
            <a:pPr indent="-381000" lvl="0" marL="457200" rtl="0" algn="l">
              <a:spcBef>
                <a:spcPts val="0"/>
              </a:spcBef>
              <a:spcAft>
                <a:spcPts val="0"/>
              </a:spcAft>
              <a:buSzPts val="2400"/>
              <a:buChar char="•"/>
            </a:pPr>
            <a:r>
              <a:rPr lang="en-US"/>
              <a:t>Used One-hot encoding to manipulate the data to create binary values for each feature category.</a:t>
            </a:r>
            <a:endParaRPr/>
          </a:p>
        </p:txBody>
      </p:sp>
      <p:sp>
        <p:nvSpPr>
          <p:cNvPr id="421" name="Google Shape;421;g80fceb1c18_1_11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22" name="Google Shape;422;g80fceb1c18_1_110"/>
          <p:cNvPicPr preferRelativeResize="0"/>
          <p:nvPr/>
        </p:nvPicPr>
        <p:blipFill>
          <a:blip r:embed="rId3">
            <a:alphaModFix/>
          </a:blip>
          <a:stretch>
            <a:fillRect/>
          </a:stretch>
        </p:blipFill>
        <p:spPr>
          <a:xfrm>
            <a:off x="1743825" y="3795925"/>
            <a:ext cx="7988264" cy="3062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g80fceb1c18_1_127"/>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fitting and Evaluation</a:t>
            </a:r>
            <a:endParaRPr/>
          </a:p>
        </p:txBody>
      </p:sp>
      <p:sp>
        <p:nvSpPr>
          <p:cNvPr id="429" name="Google Shape;429;g80fceb1c18_1_127"/>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30" name="Google Shape;430;g80fceb1c18_1_127"/>
          <p:cNvPicPr preferRelativeResize="0"/>
          <p:nvPr/>
        </p:nvPicPr>
        <p:blipFill>
          <a:blip r:embed="rId3">
            <a:alphaModFix/>
          </a:blip>
          <a:stretch>
            <a:fillRect/>
          </a:stretch>
        </p:blipFill>
        <p:spPr>
          <a:xfrm>
            <a:off x="934175" y="1200175"/>
            <a:ext cx="10247451" cy="5711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g80fceb1c18_1_12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a:t>
            </a:r>
            <a:endParaRPr/>
          </a:p>
        </p:txBody>
      </p:sp>
      <p:sp>
        <p:nvSpPr>
          <p:cNvPr id="437" name="Google Shape;437;g80fceb1c18_1_120"/>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Used confusion matrix to evaluate the model.</a:t>
            </a:r>
            <a:endParaRPr/>
          </a:p>
          <a:p>
            <a:pPr indent="-381000" lvl="0" marL="457200" rtl="0" algn="l">
              <a:spcBef>
                <a:spcPts val="0"/>
              </a:spcBef>
              <a:spcAft>
                <a:spcPts val="0"/>
              </a:spcAft>
              <a:buSzPts val="2400"/>
              <a:buChar char="●"/>
            </a:pPr>
            <a:r>
              <a:rPr lang="en-US"/>
              <a:t>The accuracy of the categorical model using the confusion matrix is 78.7%.</a:t>
            </a:r>
            <a:endParaRPr/>
          </a:p>
          <a:p>
            <a:pPr indent="-381000" lvl="0" marL="457200" rtl="0" algn="l">
              <a:spcBef>
                <a:spcPts val="0"/>
              </a:spcBef>
              <a:spcAft>
                <a:spcPts val="0"/>
              </a:spcAft>
              <a:buSzPts val="2400"/>
              <a:buChar char="●"/>
            </a:pPr>
            <a:r>
              <a:rPr lang="en-US"/>
              <a:t>Developed a classification report to analyze the results.</a:t>
            </a:r>
            <a:endParaRPr/>
          </a:p>
          <a:p>
            <a:pPr indent="-355600" lvl="1" marL="914400" rtl="0" algn="l">
              <a:spcBef>
                <a:spcPts val="0"/>
              </a:spcBef>
              <a:spcAft>
                <a:spcPts val="0"/>
              </a:spcAft>
              <a:buSzPts val="2000"/>
              <a:buChar char="○"/>
            </a:pPr>
            <a:r>
              <a:rPr lang="en-US"/>
              <a:t>Precision: 0.90</a:t>
            </a:r>
            <a:endParaRPr/>
          </a:p>
          <a:p>
            <a:pPr indent="-355600" lvl="1" marL="914400" rtl="0" algn="l">
              <a:spcBef>
                <a:spcPts val="0"/>
              </a:spcBef>
              <a:spcAft>
                <a:spcPts val="0"/>
              </a:spcAft>
              <a:buSzPts val="2000"/>
              <a:buChar char="○"/>
            </a:pPr>
            <a:r>
              <a:rPr lang="en-US"/>
              <a:t>Recall: 0.80</a:t>
            </a:r>
            <a:endParaRPr/>
          </a:p>
        </p:txBody>
      </p:sp>
      <p:sp>
        <p:nvSpPr>
          <p:cNvPr id="438" name="Google Shape;438;g80fceb1c18_1_12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g80fceb1c18_1_42"/>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Naive Bayes</a:t>
            </a:r>
            <a:endParaRPr/>
          </a:p>
        </p:txBody>
      </p:sp>
      <p:sp>
        <p:nvSpPr>
          <p:cNvPr id="445" name="Google Shape;445;g80fceb1c18_1_42"/>
          <p:cNvSpPr txBox="1"/>
          <p:nvPr>
            <p:ph idx="1" type="body"/>
          </p:nvPr>
        </p:nvSpPr>
        <p:spPr>
          <a:xfrm>
            <a:off x="604850" y="1409700"/>
            <a:ext cx="10982400" cy="476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Algorithm Summary:</a:t>
            </a:r>
            <a:endParaRPr/>
          </a:p>
          <a:p>
            <a:pPr indent="-381000" lvl="0" marL="457200" rtl="0" algn="l">
              <a:spcBef>
                <a:spcPts val="1000"/>
              </a:spcBef>
              <a:spcAft>
                <a:spcPts val="0"/>
              </a:spcAft>
              <a:buSzPts val="2400"/>
              <a:buChar char="•"/>
            </a:pPr>
            <a:r>
              <a:rPr lang="en-US"/>
              <a:t>CategoricalNB by scikit-learn is a new class to be added in the naive_bayes module.</a:t>
            </a:r>
            <a:endParaRPr/>
          </a:p>
          <a:p>
            <a:pPr indent="-381000" lvl="0" marL="457200" rtl="0" algn="l">
              <a:spcBef>
                <a:spcPts val="0"/>
              </a:spcBef>
              <a:spcAft>
                <a:spcPts val="0"/>
              </a:spcAft>
              <a:buSzPts val="2400"/>
              <a:buChar char="•"/>
            </a:pPr>
            <a:r>
              <a:rPr lang="en-US"/>
              <a:t>CategoricalNB implements the categorical naive Bayes algorithm for categorically distributed data.</a:t>
            </a:r>
            <a:endParaRPr/>
          </a:p>
          <a:p>
            <a:pPr indent="-381000" lvl="0" marL="457200" rtl="0" algn="l">
              <a:spcBef>
                <a:spcPts val="0"/>
              </a:spcBef>
              <a:spcAft>
                <a:spcPts val="0"/>
              </a:spcAft>
              <a:buSzPts val="2400"/>
              <a:buChar char="•"/>
            </a:pPr>
            <a:r>
              <a:rPr lang="en-US"/>
              <a:t>It considers the most basic </a:t>
            </a:r>
            <a:r>
              <a:rPr lang="en-US"/>
              <a:t>assumption</a:t>
            </a:r>
            <a:r>
              <a:rPr lang="en-US"/>
              <a:t> of the Naive Bayes i.e. features have discrete and categorical values.</a:t>
            </a:r>
            <a:endParaRPr/>
          </a:p>
          <a:p>
            <a:pPr indent="-381000" lvl="0" marL="457200" rtl="0" algn="l">
              <a:spcBef>
                <a:spcPts val="0"/>
              </a:spcBef>
              <a:spcAft>
                <a:spcPts val="0"/>
              </a:spcAft>
              <a:buSzPts val="2400"/>
              <a:buChar char="•"/>
            </a:pPr>
            <a:r>
              <a:rPr lang="en-US"/>
              <a:t>CategoricalNB assumes that the sample matrix X is encoded (for instance with the help of OrdinalEncoder) such that all categories for each feature  are represented with numbers 0 to n</a:t>
            </a:r>
            <a:r>
              <a:rPr baseline="-25000" lang="en-US"/>
              <a:t>i</a:t>
            </a:r>
            <a:r>
              <a:rPr lang="en-US"/>
              <a:t>-1 where </a:t>
            </a:r>
            <a:r>
              <a:rPr lang="en-US"/>
              <a:t>n</a:t>
            </a:r>
            <a:r>
              <a:rPr baseline="-25000" lang="en-US"/>
              <a:t>i </a:t>
            </a:r>
            <a:r>
              <a:rPr lang="en-US"/>
              <a:t>is the number of available categories of feature </a:t>
            </a:r>
            <a:r>
              <a:rPr i="1" lang="en-US"/>
              <a:t>i</a:t>
            </a:r>
            <a:r>
              <a:rPr lang="en-US"/>
              <a:t>.</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46" name="Google Shape;446;g80fceb1c18_1_42"/>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80fceb1c18_1_49"/>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Approach</a:t>
            </a:r>
            <a:endParaRPr/>
          </a:p>
        </p:txBody>
      </p:sp>
      <p:sp>
        <p:nvSpPr>
          <p:cNvPr id="453" name="Google Shape;453;g80fceb1c18_1_49"/>
          <p:cNvSpPr txBox="1"/>
          <p:nvPr>
            <p:ph idx="1" type="body"/>
          </p:nvPr>
        </p:nvSpPr>
        <p:spPr>
          <a:xfrm>
            <a:off x="604850" y="1348950"/>
            <a:ext cx="10982400" cy="4827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Categorizied </a:t>
            </a:r>
            <a:r>
              <a:rPr lang="en-US"/>
              <a:t>columns</a:t>
            </a:r>
            <a:r>
              <a:rPr lang="en-US"/>
              <a:t> like age, workclass, education, marital status, occupation, Native country and hours per week to better categorize the parameters and reduce dimensionality.</a:t>
            </a:r>
            <a:endParaRPr/>
          </a:p>
          <a:p>
            <a:pPr indent="0" lvl="0" marL="457200" rtl="0" algn="l">
              <a:spcBef>
                <a:spcPts val="1000"/>
              </a:spcBef>
              <a:spcAft>
                <a:spcPts val="0"/>
              </a:spcAft>
              <a:buNone/>
            </a:pPr>
            <a:r>
              <a:t/>
            </a:r>
            <a:endParaRPr/>
          </a:p>
        </p:txBody>
      </p:sp>
      <p:sp>
        <p:nvSpPr>
          <p:cNvPr id="454" name="Google Shape;454;g80fceb1c18_1_49"/>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55" name="Google Shape;455;g80fceb1c18_1_49"/>
          <p:cNvPicPr preferRelativeResize="0"/>
          <p:nvPr/>
        </p:nvPicPr>
        <p:blipFill>
          <a:blip r:embed="rId3">
            <a:alphaModFix/>
          </a:blip>
          <a:stretch>
            <a:fillRect/>
          </a:stretch>
        </p:blipFill>
        <p:spPr>
          <a:xfrm>
            <a:off x="2047025" y="2578100"/>
            <a:ext cx="7141000" cy="40629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g80fceb1c18_1_56"/>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Approach</a:t>
            </a:r>
            <a:endParaRPr/>
          </a:p>
        </p:txBody>
      </p:sp>
      <p:sp>
        <p:nvSpPr>
          <p:cNvPr id="462" name="Google Shape;462;g80fceb1c18_1_56"/>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Converted the categorical data into categorical integer data.</a:t>
            </a:r>
            <a:endParaRPr/>
          </a:p>
          <a:p>
            <a:pPr indent="-381000" lvl="0" marL="457200" rtl="0" algn="l">
              <a:spcBef>
                <a:spcPts val="0"/>
              </a:spcBef>
              <a:spcAft>
                <a:spcPts val="0"/>
              </a:spcAft>
              <a:buSzPts val="2400"/>
              <a:buChar char="•"/>
            </a:pPr>
            <a:r>
              <a:rPr lang="en-US"/>
              <a:t>Dropped the column of ‘fnlwgt’ because the column does not have categorical data.</a:t>
            </a:r>
            <a:endParaRPr/>
          </a:p>
        </p:txBody>
      </p:sp>
      <p:sp>
        <p:nvSpPr>
          <p:cNvPr id="463" name="Google Shape;463;g80fceb1c18_1_56"/>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64" name="Google Shape;464;g80fceb1c18_1_56"/>
          <p:cNvPicPr preferRelativeResize="0"/>
          <p:nvPr/>
        </p:nvPicPr>
        <p:blipFill>
          <a:blip r:embed="rId3">
            <a:alphaModFix/>
          </a:blip>
          <a:stretch>
            <a:fillRect/>
          </a:stretch>
        </p:blipFill>
        <p:spPr>
          <a:xfrm>
            <a:off x="1849274" y="2997875"/>
            <a:ext cx="8493551" cy="3752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g80fceb1c18_1_63"/>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Fitting</a:t>
            </a:r>
            <a:endParaRPr/>
          </a:p>
        </p:txBody>
      </p:sp>
      <p:sp>
        <p:nvSpPr>
          <p:cNvPr id="471" name="Google Shape;471;g80fceb1c18_1_63"/>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Split the given dataset into training and test dataset in the ratio of 80:20.</a:t>
            </a:r>
            <a:endParaRPr/>
          </a:p>
          <a:p>
            <a:pPr indent="-381000" lvl="0" marL="457200" rtl="0" algn="l">
              <a:spcBef>
                <a:spcPts val="0"/>
              </a:spcBef>
              <a:spcAft>
                <a:spcPts val="0"/>
              </a:spcAft>
              <a:buSzPts val="2400"/>
              <a:buChar char="•"/>
            </a:pPr>
            <a:r>
              <a:rPr lang="en-US"/>
              <a:t>Created a Categorical Naive Bayes Classification Model.</a:t>
            </a:r>
            <a:endParaRPr/>
          </a:p>
        </p:txBody>
      </p:sp>
      <p:sp>
        <p:nvSpPr>
          <p:cNvPr id="472" name="Google Shape;472;g80fceb1c18_1_63"/>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73" name="Google Shape;473;g80fceb1c18_1_63"/>
          <p:cNvPicPr preferRelativeResize="0"/>
          <p:nvPr/>
        </p:nvPicPr>
        <p:blipFill>
          <a:blip r:embed="rId3">
            <a:alphaModFix/>
          </a:blip>
          <a:stretch>
            <a:fillRect/>
          </a:stretch>
        </p:blipFill>
        <p:spPr>
          <a:xfrm>
            <a:off x="1759622" y="2862897"/>
            <a:ext cx="8672851" cy="3461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g80fceb1c18_0_15"/>
          <p:cNvSpPr txBox="1"/>
          <p:nvPr>
            <p:ph type="title"/>
          </p:nvPr>
        </p:nvSpPr>
        <p:spPr>
          <a:xfrm>
            <a:off x="604800" y="230700"/>
            <a:ext cx="10982400" cy="404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7200">
                <a:latin typeface="Calibri"/>
                <a:ea typeface="Calibri"/>
                <a:cs typeface="Calibri"/>
                <a:sym typeface="Calibri"/>
              </a:rPr>
              <a:t>Solution</a:t>
            </a:r>
            <a:endParaRPr sz="7200">
              <a:latin typeface="Calibri"/>
              <a:ea typeface="Calibri"/>
              <a:cs typeface="Calibri"/>
              <a:sym typeface="Calibri"/>
            </a:endParaRPr>
          </a:p>
        </p:txBody>
      </p:sp>
      <p:sp>
        <p:nvSpPr>
          <p:cNvPr id="138" name="Google Shape;138;g80fceb1c18_0_15"/>
          <p:cNvSpPr txBox="1"/>
          <p:nvPr>
            <p:ph idx="1" type="body"/>
          </p:nvPr>
        </p:nvSpPr>
        <p:spPr>
          <a:xfrm>
            <a:off x="309450" y="3225275"/>
            <a:ext cx="11532900" cy="2047800"/>
          </a:xfrm>
          <a:prstGeom prst="rect">
            <a:avLst/>
          </a:prstGeom>
        </p:spPr>
        <p:txBody>
          <a:bodyPr anchorCtr="0" anchor="t" bIns="45700" lIns="91425" spcFirstLastPara="1" rIns="91425" wrap="square" tIns="45700">
            <a:noAutofit/>
          </a:bodyPr>
          <a:lstStyle/>
          <a:p>
            <a:pPr indent="-495300" lvl="0" marL="457200" rtl="0" algn="l">
              <a:lnSpc>
                <a:spcPct val="150000"/>
              </a:lnSpc>
              <a:spcBef>
                <a:spcPts val="1000"/>
              </a:spcBef>
              <a:spcAft>
                <a:spcPts val="0"/>
              </a:spcAft>
              <a:buSzPts val="4200"/>
              <a:buChar char="-"/>
            </a:pPr>
            <a:r>
              <a:rPr lang="en-US" sz="4200"/>
              <a:t>Applying Naive bayes algorithms to predict Salary</a:t>
            </a:r>
            <a:endParaRPr sz="4200"/>
          </a:p>
          <a:p>
            <a:pPr indent="0" lvl="0" marL="457200" rtl="0" algn="l">
              <a:lnSpc>
                <a:spcPct val="150000"/>
              </a:lnSpc>
              <a:spcBef>
                <a:spcPts val="1000"/>
              </a:spcBef>
              <a:spcAft>
                <a:spcPts val="0"/>
              </a:spcAft>
              <a:buNone/>
            </a:pPr>
            <a:r>
              <a:t/>
            </a:r>
            <a:endParaRPr sz="3000"/>
          </a:p>
          <a:p>
            <a:pPr indent="0" lvl="0" marL="457200" rtl="0" algn="l">
              <a:spcBef>
                <a:spcPts val="1000"/>
              </a:spcBef>
              <a:spcAft>
                <a:spcPts val="0"/>
              </a:spcAft>
              <a:buNone/>
            </a:pPr>
            <a:r>
              <a:t/>
            </a:r>
            <a:endParaRPr/>
          </a:p>
        </p:txBody>
      </p:sp>
      <p:sp>
        <p:nvSpPr>
          <p:cNvPr id="139" name="Google Shape;139;g80fceb1c18_0_15"/>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g80fceb1c18_1_7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a:t>
            </a:r>
            <a:endParaRPr/>
          </a:p>
        </p:txBody>
      </p:sp>
      <p:sp>
        <p:nvSpPr>
          <p:cNvPr id="480" name="Google Shape;480;g80fceb1c18_1_7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81" name="Google Shape;481;g80fceb1c18_1_70"/>
          <p:cNvPicPr preferRelativeResize="0"/>
          <p:nvPr/>
        </p:nvPicPr>
        <p:blipFill>
          <a:blip r:embed="rId3">
            <a:alphaModFix/>
          </a:blip>
          <a:stretch>
            <a:fillRect/>
          </a:stretch>
        </p:blipFill>
        <p:spPr>
          <a:xfrm>
            <a:off x="1513261" y="3223363"/>
            <a:ext cx="9165588" cy="3300237"/>
          </a:xfrm>
          <a:prstGeom prst="rect">
            <a:avLst/>
          </a:prstGeom>
          <a:noFill/>
          <a:ln>
            <a:noFill/>
          </a:ln>
        </p:spPr>
      </p:pic>
      <p:sp>
        <p:nvSpPr>
          <p:cNvPr id="482" name="Google Shape;482;g80fceb1c18_1_70"/>
          <p:cNvSpPr txBox="1"/>
          <p:nvPr>
            <p:ph idx="1" type="body"/>
          </p:nvPr>
        </p:nvSpPr>
        <p:spPr>
          <a:xfrm>
            <a:off x="604838" y="1127550"/>
            <a:ext cx="109824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Used confusion matrix to evaluate the model.</a:t>
            </a:r>
            <a:endParaRPr/>
          </a:p>
          <a:p>
            <a:pPr indent="-381000" lvl="0" marL="457200" rtl="0" algn="l">
              <a:spcBef>
                <a:spcPts val="0"/>
              </a:spcBef>
              <a:spcAft>
                <a:spcPts val="0"/>
              </a:spcAft>
              <a:buSzPts val="2400"/>
              <a:buChar char="●"/>
            </a:pPr>
            <a:r>
              <a:rPr lang="en-US"/>
              <a:t>The accuracy of the categorical model using the confusion matrix is 80.05%.</a:t>
            </a:r>
            <a:endParaRPr/>
          </a:p>
          <a:p>
            <a:pPr indent="-381000" lvl="0" marL="457200" rtl="0" algn="l">
              <a:spcBef>
                <a:spcPts val="0"/>
              </a:spcBef>
              <a:spcAft>
                <a:spcPts val="0"/>
              </a:spcAft>
              <a:buSzPts val="2400"/>
              <a:buChar char="●"/>
            </a:pPr>
            <a:r>
              <a:rPr lang="en-US"/>
              <a:t>Developed a classification report to analyze the results.</a:t>
            </a:r>
            <a:endParaRPr/>
          </a:p>
          <a:p>
            <a:pPr indent="-355600" lvl="1" marL="914400" rtl="0" algn="l">
              <a:spcBef>
                <a:spcPts val="0"/>
              </a:spcBef>
              <a:spcAft>
                <a:spcPts val="0"/>
              </a:spcAft>
              <a:buSzPts val="2000"/>
              <a:buChar char="○"/>
            </a:pPr>
            <a:r>
              <a:rPr lang="en-US"/>
              <a:t>Precision: 0.9</a:t>
            </a:r>
            <a:endParaRPr/>
          </a:p>
          <a:p>
            <a:pPr indent="-355600" lvl="1" marL="914400" rtl="0" algn="l">
              <a:spcBef>
                <a:spcPts val="0"/>
              </a:spcBef>
              <a:spcAft>
                <a:spcPts val="0"/>
              </a:spcAft>
              <a:buSzPts val="2000"/>
              <a:buChar char="○"/>
            </a:pPr>
            <a:r>
              <a:rPr lang="en-US"/>
              <a:t>Recall: 0.83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g6bfcef3745_1_19"/>
          <p:cNvSpPr txBox="1"/>
          <p:nvPr>
            <p:ph type="title"/>
          </p:nvPr>
        </p:nvSpPr>
        <p:spPr>
          <a:xfrm>
            <a:off x="604850" y="307975"/>
            <a:ext cx="10982400" cy="733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latin typeface="Calibri"/>
                <a:ea typeface="Calibri"/>
                <a:cs typeface="Calibri"/>
                <a:sym typeface="Calibri"/>
              </a:rPr>
              <a:t>Multinomial Naive Bayes : Spark ML</a:t>
            </a:r>
            <a:endParaRPr>
              <a:latin typeface="Calibri"/>
              <a:ea typeface="Calibri"/>
              <a:cs typeface="Calibri"/>
              <a:sym typeface="Calibri"/>
            </a:endParaRPr>
          </a:p>
        </p:txBody>
      </p:sp>
      <p:sp>
        <p:nvSpPr>
          <p:cNvPr id="489" name="Google Shape;489;g6bfcef3745_1_19"/>
          <p:cNvSpPr txBox="1"/>
          <p:nvPr>
            <p:ph idx="1" type="body"/>
          </p:nvPr>
        </p:nvSpPr>
        <p:spPr>
          <a:xfrm>
            <a:off x="440375" y="980850"/>
            <a:ext cx="11146800" cy="5272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t>Algorithm Summary</a:t>
            </a:r>
            <a:endParaRPr/>
          </a:p>
          <a:p>
            <a:pPr indent="-381000" lvl="0" marL="457200" rtl="0" algn="l">
              <a:spcBef>
                <a:spcPts val="1000"/>
              </a:spcBef>
              <a:spcAft>
                <a:spcPts val="0"/>
              </a:spcAft>
              <a:buSzPts val="2400"/>
              <a:buChar char="●"/>
            </a:pPr>
            <a:r>
              <a:rPr lang="en-US"/>
              <a:t>Task: Classification with binary or multiclass labels</a:t>
            </a:r>
            <a:endParaRPr/>
          </a:p>
          <a:p>
            <a:pPr indent="-381000" lvl="0" marL="457200" rtl="0" algn="l">
              <a:spcBef>
                <a:spcPts val="1000"/>
              </a:spcBef>
              <a:spcAft>
                <a:spcPts val="0"/>
              </a:spcAft>
              <a:buSzPts val="2400"/>
              <a:buChar char="●"/>
            </a:pPr>
            <a:r>
              <a:rPr lang="en-US"/>
              <a:t>Input: Labels (binary or multiclass, 0-based indexed), feature vectors (discrete)</a:t>
            </a:r>
            <a:endParaRPr/>
          </a:p>
          <a:p>
            <a:pPr indent="-381000" lvl="0" marL="457200" rtl="0" algn="l">
              <a:spcBef>
                <a:spcPts val="1000"/>
              </a:spcBef>
              <a:spcAft>
                <a:spcPts val="0"/>
              </a:spcAft>
              <a:buSzPts val="2400"/>
              <a:buChar char="●"/>
            </a:pPr>
            <a:r>
              <a:rPr lang="en-US"/>
              <a:t>Model type: Multinomial (default)</a:t>
            </a:r>
            <a:endParaRPr/>
          </a:p>
          <a:p>
            <a:pPr indent="-381000" lvl="0" marL="457200" rtl="0" algn="l">
              <a:spcBef>
                <a:spcPts val="1000"/>
              </a:spcBef>
              <a:spcAft>
                <a:spcPts val="0"/>
              </a:spcAft>
              <a:buSzPts val="2400"/>
              <a:buChar char="●"/>
            </a:pPr>
            <a:r>
              <a:rPr lang="en-US"/>
              <a:t>Assumptions:</a:t>
            </a:r>
            <a:endParaRPr/>
          </a:p>
          <a:p>
            <a:pPr indent="-381000" lvl="1" marL="914400" rtl="0" algn="l">
              <a:spcBef>
                <a:spcPts val="500"/>
              </a:spcBef>
              <a:spcAft>
                <a:spcPts val="0"/>
              </a:spcAft>
              <a:buSzPts val="2400"/>
              <a:buChar char="○"/>
            </a:pPr>
            <a:r>
              <a:rPr lang="en-US" sz="2400"/>
              <a:t>Independence between every pair of features</a:t>
            </a:r>
            <a:endParaRPr sz="2400"/>
          </a:p>
          <a:p>
            <a:pPr indent="-381000" lvl="1" marL="914400" rtl="0" algn="l">
              <a:spcBef>
                <a:spcPts val="500"/>
              </a:spcBef>
              <a:spcAft>
                <a:spcPts val="0"/>
              </a:spcAft>
              <a:buSzPts val="2400"/>
              <a:buChar char="○"/>
            </a:pPr>
            <a:r>
              <a:rPr lang="en-US" sz="2400"/>
              <a:t>Feature values are nonnegative, such as counts</a:t>
            </a:r>
            <a:endParaRPr sz="2400"/>
          </a:p>
          <a:p>
            <a:pPr indent="0" lvl="0" marL="0" rtl="0" algn="l">
              <a:spcBef>
                <a:spcPts val="1000"/>
              </a:spcBef>
              <a:spcAft>
                <a:spcPts val="0"/>
              </a:spcAft>
              <a:buNone/>
            </a:pPr>
            <a:r>
              <a:t/>
            </a:r>
            <a:endParaRPr sz="2400"/>
          </a:p>
        </p:txBody>
      </p:sp>
      <p:sp>
        <p:nvSpPr>
          <p:cNvPr id="490" name="Google Shape;490;g6bfcef3745_1_19"/>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g80fceb1c18_1_0"/>
          <p:cNvSpPr txBox="1"/>
          <p:nvPr>
            <p:ph type="title"/>
          </p:nvPr>
        </p:nvSpPr>
        <p:spPr>
          <a:xfrm>
            <a:off x="604850" y="307975"/>
            <a:ext cx="10982400" cy="733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latin typeface="Calibri"/>
                <a:ea typeface="Calibri"/>
                <a:cs typeface="Calibri"/>
                <a:sym typeface="Calibri"/>
              </a:rPr>
              <a:t>Approach</a:t>
            </a:r>
            <a:endParaRPr>
              <a:latin typeface="Calibri"/>
              <a:ea typeface="Calibri"/>
              <a:cs typeface="Calibri"/>
              <a:sym typeface="Calibri"/>
            </a:endParaRPr>
          </a:p>
        </p:txBody>
      </p:sp>
      <p:sp>
        <p:nvSpPr>
          <p:cNvPr id="497" name="Google Shape;497;g80fceb1c18_1_0"/>
          <p:cNvSpPr txBox="1"/>
          <p:nvPr>
            <p:ph idx="1" type="body"/>
          </p:nvPr>
        </p:nvSpPr>
        <p:spPr>
          <a:xfrm>
            <a:off x="440375" y="904650"/>
            <a:ext cx="11146800" cy="52722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200"/>
              </a:spcBef>
              <a:spcAft>
                <a:spcPts val="0"/>
              </a:spcAft>
              <a:buSzPts val="2400"/>
              <a:buFont typeface="Calibri"/>
              <a:buAutoNum type="arabicPeriod"/>
            </a:pPr>
            <a:r>
              <a:rPr lang="en-US"/>
              <a:t>Created a SQL table from pandas dataframe </a:t>
            </a:r>
            <a:endParaRPr/>
          </a:p>
          <a:p>
            <a:pPr indent="-381000" lvl="0" marL="457200" rtl="0" algn="l">
              <a:lnSpc>
                <a:spcPct val="100000"/>
              </a:lnSpc>
              <a:spcBef>
                <a:spcPts val="0"/>
              </a:spcBef>
              <a:spcAft>
                <a:spcPts val="0"/>
              </a:spcAft>
              <a:buSzPts val="2400"/>
              <a:buFont typeface="Calibri"/>
              <a:buAutoNum type="arabicPeriod"/>
            </a:pPr>
            <a:r>
              <a:rPr lang="en-US"/>
              <a:t>Selected columns to fit in the algorithm</a:t>
            </a:r>
            <a:endParaRPr/>
          </a:p>
          <a:p>
            <a:pPr indent="-381000" lvl="0" marL="457200" rtl="0" algn="l">
              <a:lnSpc>
                <a:spcPct val="100000"/>
              </a:lnSpc>
              <a:spcBef>
                <a:spcPts val="0"/>
              </a:spcBef>
              <a:spcAft>
                <a:spcPts val="0"/>
              </a:spcAft>
              <a:buSzPts val="2400"/>
              <a:buFont typeface="Calibri"/>
              <a:buAutoNum type="arabicPeriod"/>
            </a:pPr>
            <a:r>
              <a:rPr lang="en-US"/>
              <a:t>Splitted</a:t>
            </a:r>
            <a:r>
              <a:rPr lang="en-US"/>
              <a:t> the data into test and train data set</a:t>
            </a:r>
            <a:endParaRPr/>
          </a:p>
          <a:p>
            <a:pPr indent="-381000" lvl="0" marL="457200" rtl="0" algn="l">
              <a:lnSpc>
                <a:spcPct val="100000"/>
              </a:lnSpc>
              <a:spcBef>
                <a:spcPts val="0"/>
              </a:spcBef>
              <a:spcAft>
                <a:spcPts val="0"/>
              </a:spcAft>
              <a:buSzPts val="2400"/>
              <a:buFont typeface="Calibri"/>
              <a:buAutoNum type="arabicPeriod"/>
            </a:pPr>
            <a:r>
              <a:rPr lang="en-US"/>
              <a:t>Converted the data into numerical categories</a:t>
            </a:r>
            <a:endParaRPr/>
          </a:p>
          <a:p>
            <a:pPr indent="-381000" lvl="0" marL="457200" rtl="0" algn="l">
              <a:spcBef>
                <a:spcPts val="1000"/>
              </a:spcBef>
              <a:spcAft>
                <a:spcPts val="0"/>
              </a:spcAft>
              <a:buSzPts val="2400"/>
              <a:buFont typeface="Calibri"/>
              <a:buAutoNum type="arabicPeriod"/>
            </a:pPr>
            <a:r>
              <a:rPr lang="en-US"/>
              <a:t>U</a:t>
            </a:r>
            <a:r>
              <a:rPr lang="en-US"/>
              <a:t>sed the VectorAssembler() to merge our feature columns into a single vector column.</a:t>
            </a:r>
            <a:endParaRPr/>
          </a:p>
          <a:p>
            <a:pPr indent="-381000" lvl="0" marL="457200" rtl="0" algn="l">
              <a:spcBef>
                <a:spcPts val="1000"/>
              </a:spcBef>
              <a:spcAft>
                <a:spcPts val="0"/>
              </a:spcAft>
              <a:buSzPts val="2400"/>
              <a:buAutoNum type="arabicPeriod"/>
            </a:pPr>
            <a:r>
              <a:rPr lang="en-US"/>
              <a:t>Create a Multiclass Naive Bayes Classifier</a:t>
            </a:r>
            <a:endParaRPr/>
          </a:p>
          <a:p>
            <a:pPr indent="0" lvl="0" marL="0" rtl="0" algn="l">
              <a:lnSpc>
                <a:spcPct val="100000"/>
              </a:lnSpc>
              <a:spcBef>
                <a:spcPts val="1200"/>
              </a:spcBef>
              <a:spcAft>
                <a:spcPts val="0"/>
              </a:spcAft>
              <a:buClr>
                <a:schemeClr val="dk1"/>
              </a:buClr>
              <a:buSzPts val="1100"/>
              <a:buFont typeface="Arial"/>
              <a:buNone/>
            </a:pPr>
            <a:r>
              <a:t/>
            </a:r>
            <a:endParaRPr sz="1800"/>
          </a:p>
          <a:p>
            <a:pPr indent="0" lvl="0" marL="0" rtl="0" algn="l">
              <a:lnSpc>
                <a:spcPct val="100000"/>
              </a:lnSpc>
              <a:spcBef>
                <a:spcPts val="1200"/>
              </a:spcBef>
              <a:spcAft>
                <a:spcPts val="0"/>
              </a:spcAft>
              <a:buClr>
                <a:schemeClr val="dk1"/>
              </a:buClr>
              <a:buSzPts val="1100"/>
              <a:buFont typeface="Arial"/>
              <a:buNone/>
            </a:pPr>
            <a:r>
              <a:t/>
            </a:r>
            <a:endParaRPr sz="1000"/>
          </a:p>
          <a:p>
            <a:pPr indent="0" lvl="0" marL="0" rtl="0" algn="l">
              <a:lnSpc>
                <a:spcPct val="100000"/>
              </a:lnSpc>
              <a:spcBef>
                <a:spcPts val="1200"/>
              </a:spcBef>
              <a:spcAft>
                <a:spcPts val="1200"/>
              </a:spcAft>
              <a:buClr>
                <a:schemeClr val="dk1"/>
              </a:buClr>
              <a:buSzPts val="1100"/>
              <a:buFont typeface="Arial"/>
              <a:buNone/>
            </a:pPr>
            <a:r>
              <a:t/>
            </a:r>
            <a:endParaRPr/>
          </a:p>
        </p:txBody>
      </p:sp>
      <p:sp>
        <p:nvSpPr>
          <p:cNvPr id="498" name="Google Shape;498;g80fceb1c18_1_0"/>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g80fceb1c18_0_57"/>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05" name="Google Shape;505;g80fceb1c18_0_57"/>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506" name="Google Shape;506;g80fceb1c18_0_57"/>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07" name="Google Shape;507;g80fceb1c18_0_57"/>
          <p:cNvPicPr preferRelativeResize="0"/>
          <p:nvPr/>
        </p:nvPicPr>
        <p:blipFill>
          <a:blip r:embed="rId3">
            <a:alphaModFix/>
          </a:blip>
          <a:stretch>
            <a:fillRect/>
          </a:stretch>
        </p:blipFill>
        <p:spPr>
          <a:xfrm>
            <a:off x="251100" y="408500"/>
            <a:ext cx="11608425" cy="6166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g80fceb1c18_0_69"/>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14" name="Google Shape;514;g80fceb1c18_0_69"/>
          <p:cNvPicPr preferRelativeResize="0"/>
          <p:nvPr/>
        </p:nvPicPr>
        <p:blipFill>
          <a:blip r:embed="rId3">
            <a:alphaModFix/>
          </a:blip>
          <a:stretch>
            <a:fillRect/>
          </a:stretch>
        </p:blipFill>
        <p:spPr>
          <a:xfrm>
            <a:off x="537125" y="905100"/>
            <a:ext cx="10870775" cy="530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g80fceb1c18_0_78"/>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a:t>
            </a:r>
            <a:endParaRPr/>
          </a:p>
        </p:txBody>
      </p:sp>
      <p:sp>
        <p:nvSpPr>
          <p:cNvPr id="521" name="Google Shape;521;g80fceb1c18_0_78"/>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22" name="Google Shape;522;g80fceb1c18_0_78"/>
          <p:cNvPicPr preferRelativeResize="0"/>
          <p:nvPr/>
        </p:nvPicPr>
        <p:blipFill>
          <a:blip r:embed="rId3">
            <a:alphaModFix/>
          </a:blip>
          <a:stretch>
            <a:fillRect/>
          </a:stretch>
        </p:blipFill>
        <p:spPr>
          <a:xfrm>
            <a:off x="1555800" y="1200175"/>
            <a:ext cx="9082651" cy="4976700"/>
          </a:xfrm>
          <a:prstGeom prst="rect">
            <a:avLst/>
          </a:prstGeom>
          <a:noFill/>
          <a:ln>
            <a:noFill/>
          </a:ln>
        </p:spPr>
      </p:pic>
      <p:sp>
        <p:nvSpPr>
          <p:cNvPr id="523" name="Google Shape;523;g80fceb1c18_0_78"/>
          <p:cNvSpPr/>
          <p:nvPr/>
        </p:nvSpPr>
        <p:spPr>
          <a:xfrm>
            <a:off x="1572525" y="2945075"/>
            <a:ext cx="1823100" cy="250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g80fceb1c18_0_87"/>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Evaluation using different </a:t>
            </a:r>
            <a:r>
              <a:rPr lang="en-US"/>
              <a:t>metrics</a:t>
            </a:r>
            <a:endParaRPr/>
          </a:p>
        </p:txBody>
      </p:sp>
      <p:sp>
        <p:nvSpPr>
          <p:cNvPr id="530" name="Google Shape;530;g80fceb1c18_0_87"/>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31" name="Google Shape;531;g80fceb1c18_0_87"/>
          <p:cNvSpPr txBox="1"/>
          <p:nvPr/>
        </p:nvSpPr>
        <p:spPr>
          <a:xfrm>
            <a:off x="585625" y="1086475"/>
            <a:ext cx="10982400" cy="52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Calibri"/>
                <a:ea typeface="Calibri"/>
                <a:cs typeface="Calibri"/>
                <a:sym typeface="Calibri"/>
              </a:rPr>
              <a:t>Metrics used:</a:t>
            </a:r>
            <a:endParaRPr b="1" sz="3000">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sz="3600">
                <a:latin typeface="Calibri"/>
                <a:ea typeface="Calibri"/>
                <a:cs typeface="Calibri"/>
                <a:sym typeface="Calibri"/>
              </a:rPr>
              <a:t>Result: </a:t>
            </a:r>
            <a:r>
              <a:rPr b="1" lang="en-US" sz="3000">
                <a:solidFill>
                  <a:schemeClr val="dk1"/>
                </a:solidFill>
                <a:latin typeface="Calibri"/>
                <a:ea typeface="Calibri"/>
                <a:cs typeface="Calibri"/>
                <a:sym typeface="Calibri"/>
              </a:rPr>
              <a:t>By evaluating results of different merices, we can say that out model appx. 74% accurate.  </a:t>
            </a:r>
            <a:endParaRPr b="1" sz="3000">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pic>
        <p:nvPicPr>
          <p:cNvPr id="532" name="Google Shape;532;g80fceb1c18_0_87"/>
          <p:cNvPicPr preferRelativeResize="0"/>
          <p:nvPr/>
        </p:nvPicPr>
        <p:blipFill>
          <a:blip r:embed="rId3">
            <a:alphaModFix/>
          </a:blip>
          <a:stretch>
            <a:fillRect/>
          </a:stretch>
        </p:blipFill>
        <p:spPr>
          <a:xfrm>
            <a:off x="3932668" y="1322575"/>
            <a:ext cx="4326775" cy="3084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g80fceb1c18_0_5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Useful Insights from the model</a:t>
            </a:r>
            <a:endParaRPr/>
          </a:p>
        </p:txBody>
      </p:sp>
      <p:sp>
        <p:nvSpPr>
          <p:cNvPr id="539" name="Google Shape;539;g80fceb1c18_0_50"/>
          <p:cNvSpPr txBox="1"/>
          <p:nvPr>
            <p:ph idx="1" type="body"/>
          </p:nvPr>
        </p:nvSpPr>
        <p:spPr>
          <a:xfrm>
            <a:off x="368175" y="1825625"/>
            <a:ext cx="114243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By analyzing model’s output we can say that people with senior age group (45 to 65 ), private workclass, education Masters, marital status being never married (Assumption: </a:t>
            </a:r>
            <a:r>
              <a:rPr b="1" lang="en-US"/>
              <a:t>Workaholic</a:t>
            </a:r>
            <a:r>
              <a:rPr b="1" lang="en-US"/>
              <a:t> </a:t>
            </a:r>
            <a:r>
              <a:rPr lang="en-US"/>
              <a:t>) , and  sex male are having maximum </a:t>
            </a:r>
            <a:r>
              <a:rPr lang="en-US"/>
              <a:t>probability</a:t>
            </a:r>
            <a:r>
              <a:rPr lang="en-US"/>
              <a:t> of earning more than 50K.</a:t>
            </a:r>
            <a:endParaRPr/>
          </a:p>
        </p:txBody>
      </p:sp>
      <p:sp>
        <p:nvSpPr>
          <p:cNvPr id="540" name="Google Shape;540;g80fceb1c18_0_5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41" name="Google Shape;541;g80fceb1c18_0_50"/>
          <p:cNvPicPr preferRelativeResize="0"/>
          <p:nvPr/>
        </p:nvPicPr>
        <p:blipFill>
          <a:blip r:embed="rId3">
            <a:alphaModFix/>
          </a:blip>
          <a:stretch>
            <a:fillRect/>
          </a:stretch>
        </p:blipFill>
        <p:spPr>
          <a:xfrm>
            <a:off x="1386463" y="3390888"/>
            <a:ext cx="9153525" cy="2295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g80ff478dd3_0_0"/>
          <p:cNvSpPr txBox="1"/>
          <p:nvPr>
            <p:ph type="title"/>
          </p:nvPr>
        </p:nvSpPr>
        <p:spPr>
          <a:xfrm>
            <a:off x="604838" y="307975"/>
            <a:ext cx="10982400" cy="892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a:t>
            </a:r>
            <a:endParaRPr/>
          </a:p>
        </p:txBody>
      </p:sp>
      <p:sp>
        <p:nvSpPr>
          <p:cNvPr id="548" name="Google Shape;548;g80ff478dd3_0_0"/>
          <p:cNvSpPr txBox="1"/>
          <p:nvPr>
            <p:ph idx="1" type="body"/>
          </p:nvPr>
        </p:nvSpPr>
        <p:spPr>
          <a:xfrm>
            <a:off x="604838" y="1825625"/>
            <a:ext cx="10982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3000"/>
              <a:t>Model </a:t>
            </a:r>
            <a:r>
              <a:rPr b="1" lang="en-US" sz="3000"/>
              <a:t>Summary:</a:t>
            </a:r>
            <a:endParaRPr b="1" sz="3000"/>
          </a:p>
          <a:p>
            <a:pPr indent="-381000" lvl="0" marL="457200" rtl="0" algn="l">
              <a:lnSpc>
                <a:spcPct val="150000"/>
              </a:lnSpc>
              <a:spcBef>
                <a:spcPts val="1000"/>
              </a:spcBef>
              <a:spcAft>
                <a:spcPts val="0"/>
              </a:spcAft>
              <a:buSzPts val="2400"/>
              <a:buAutoNum type="arabicPeriod"/>
            </a:pPr>
            <a:r>
              <a:rPr lang="en-US"/>
              <a:t>Gaussian Model Scikit-learn: 71.44%</a:t>
            </a:r>
            <a:endParaRPr/>
          </a:p>
          <a:p>
            <a:pPr indent="-381000" lvl="0" marL="457200" rtl="0" algn="l">
              <a:lnSpc>
                <a:spcPct val="150000"/>
              </a:lnSpc>
              <a:spcBef>
                <a:spcPts val="0"/>
              </a:spcBef>
              <a:spcAft>
                <a:spcPts val="0"/>
              </a:spcAft>
              <a:buSzPts val="2400"/>
              <a:buAutoNum type="arabicPeriod"/>
            </a:pPr>
            <a:r>
              <a:rPr lang="en-US"/>
              <a:t>Multinomial Model Spark ML: 73.9%</a:t>
            </a:r>
            <a:endParaRPr/>
          </a:p>
          <a:p>
            <a:pPr indent="-381000" lvl="0" marL="457200" rtl="0" algn="l">
              <a:lnSpc>
                <a:spcPct val="150000"/>
              </a:lnSpc>
              <a:spcBef>
                <a:spcPts val="0"/>
              </a:spcBef>
              <a:spcAft>
                <a:spcPts val="0"/>
              </a:spcAft>
              <a:buSzPts val="2400"/>
              <a:buAutoNum type="arabicPeriod"/>
            </a:pPr>
            <a:r>
              <a:rPr lang="en-US"/>
              <a:t>Multinomial Model Scikit-learn:78.7%</a:t>
            </a:r>
            <a:endParaRPr/>
          </a:p>
          <a:p>
            <a:pPr indent="-381000" lvl="0" marL="457200" rtl="0" algn="l">
              <a:lnSpc>
                <a:spcPct val="150000"/>
              </a:lnSpc>
              <a:spcBef>
                <a:spcPts val="0"/>
              </a:spcBef>
              <a:spcAft>
                <a:spcPts val="0"/>
              </a:spcAft>
              <a:buSzPts val="2400"/>
              <a:buAutoNum type="arabicPeriod"/>
            </a:pPr>
            <a:r>
              <a:rPr b="1" lang="en-US"/>
              <a:t>Categorical</a:t>
            </a:r>
            <a:r>
              <a:rPr b="1" lang="en-US"/>
              <a:t> Model Scikit-learn: 80.05%</a:t>
            </a:r>
            <a:endParaRPr b="1"/>
          </a:p>
          <a:p>
            <a:pPr indent="0" lvl="0" marL="0" rtl="0" algn="l">
              <a:spcBef>
                <a:spcPts val="1000"/>
              </a:spcBef>
              <a:spcAft>
                <a:spcPts val="0"/>
              </a:spcAft>
              <a:buNone/>
            </a:pPr>
            <a:r>
              <a:t/>
            </a:r>
            <a:endParaRPr/>
          </a:p>
          <a:p>
            <a:pPr indent="0" lvl="0" marL="0" rtl="0" algn="l">
              <a:spcBef>
                <a:spcPts val="1000"/>
              </a:spcBef>
              <a:spcAft>
                <a:spcPts val="0"/>
              </a:spcAft>
              <a:buNone/>
            </a:pPr>
            <a:r>
              <a:rPr lang="en-US"/>
              <a:t>By analyzing results of the above </a:t>
            </a:r>
            <a:r>
              <a:rPr lang="en-US"/>
              <a:t>mentioned</a:t>
            </a:r>
            <a:r>
              <a:rPr lang="en-US"/>
              <a:t> </a:t>
            </a:r>
            <a:r>
              <a:rPr lang="en-US"/>
              <a:t>algorithm</a:t>
            </a:r>
            <a:r>
              <a:rPr lang="en-US"/>
              <a:t>, we have decided to use </a:t>
            </a:r>
            <a:r>
              <a:rPr b="1" lang="en-US"/>
              <a:t>C</a:t>
            </a:r>
            <a:r>
              <a:rPr b="1" lang="en-US"/>
              <a:t>ategorical Naive Bayes Model </a:t>
            </a:r>
            <a:r>
              <a:rPr lang="en-US"/>
              <a:t>to predict the </a:t>
            </a:r>
            <a:r>
              <a:rPr lang="en-US"/>
              <a:t>salaries because it has highest accuracy.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49" name="Google Shape;549;g80ff478dd3_0_0"/>
          <p:cNvSpPr txBox="1"/>
          <p:nvPr>
            <p:ph idx="12" type="sldNum"/>
          </p:nvPr>
        </p:nvSpPr>
        <p:spPr>
          <a:xfrm>
            <a:off x="11677650" y="6384925"/>
            <a:ext cx="3954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g80fceb1c18_0_42"/>
          <p:cNvSpPr txBox="1"/>
          <p:nvPr>
            <p:ph type="title"/>
          </p:nvPr>
        </p:nvSpPr>
        <p:spPr>
          <a:xfrm>
            <a:off x="604850" y="307975"/>
            <a:ext cx="10982400" cy="46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a:latin typeface="Calibri"/>
                <a:ea typeface="Calibri"/>
                <a:cs typeface="Calibri"/>
                <a:sym typeface="Calibri"/>
              </a:rPr>
              <a:t>References</a:t>
            </a:r>
            <a:endParaRPr>
              <a:latin typeface="Calibri"/>
              <a:ea typeface="Calibri"/>
              <a:cs typeface="Calibri"/>
              <a:sym typeface="Calibri"/>
            </a:endParaRPr>
          </a:p>
        </p:txBody>
      </p:sp>
      <p:sp>
        <p:nvSpPr>
          <p:cNvPr id="556" name="Google Shape;556;g80fceb1c18_0_42"/>
          <p:cNvSpPr txBox="1"/>
          <p:nvPr>
            <p:ph idx="1" type="body"/>
          </p:nvPr>
        </p:nvSpPr>
        <p:spPr>
          <a:xfrm>
            <a:off x="440375" y="904650"/>
            <a:ext cx="10492800" cy="5272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t/>
            </a:r>
            <a:endParaRPr sz="10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3"/>
              </a:rPr>
              <a:t>https://www.kaggle.com/johnolafenwa/us-census-data</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4"/>
              </a:rPr>
              <a:t>https://archive.ics.uci.edu/ml/datasets/census+income</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5"/>
              </a:rPr>
              <a:t>https://towardsdatascience.com/naive-bayes-intuition-and-implementation-ac328f9c9718</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6"/>
              </a:rPr>
              <a:t>https://www.machinelearningplus.com/predictive-modeling/how-naive-bayes-algorithm-works-with-example-and-full-code/</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7"/>
              </a:rPr>
              <a:t>https://www.ritchieng.com/machine-learning-evaluate-classification-model/</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8"/>
              </a:rPr>
              <a:t>https://towardsdatascience.com/naive-bayes-classifier-81d512f50a7c</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9"/>
              </a:rPr>
              <a:t>https://databricks-prod-cloudfront.cloud.databricks.com/public/4027ec902e239c93eaaa8714f173bcfc/3741049972324885/3783546674231736/4413065072037724/latest.html</a:t>
            </a:r>
            <a:endParaRPr sz="1800"/>
          </a:p>
          <a:p>
            <a:pPr indent="0" lvl="0" marL="0" rtl="0" algn="l">
              <a:lnSpc>
                <a:spcPct val="100000"/>
              </a:lnSpc>
              <a:spcBef>
                <a:spcPts val="1200"/>
              </a:spcBef>
              <a:spcAft>
                <a:spcPts val="0"/>
              </a:spcAft>
              <a:buClr>
                <a:schemeClr val="dk1"/>
              </a:buClr>
              <a:buSzPts val="1100"/>
              <a:buFont typeface="Arial"/>
              <a:buNone/>
            </a:pPr>
            <a:r>
              <a:rPr lang="en-US" sz="1800" u="sng">
                <a:solidFill>
                  <a:schemeClr val="hlink"/>
                </a:solidFill>
                <a:hlinkClick r:id="rId10"/>
              </a:rPr>
              <a:t>https://sites.google.com/site/complexdataminingproject/</a:t>
            </a:r>
            <a:endParaRPr sz="1800"/>
          </a:p>
          <a:p>
            <a:pPr indent="0" lvl="0" marL="0" rtl="0" algn="l">
              <a:lnSpc>
                <a:spcPct val="100000"/>
              </a:lnSpc>
              <a:spcBef>
                <a:spcPts val="1200"/>
              </a:spcBef>
              <a:spcAft>
                <a:spcPts val="1200"/>
              </a:spcAft>
              <a:buClr>
                <a:schemeClr val="dk1"/>
              </a:buClr>
              <a:buSzPts val="1100"/>
              <a:buFont typeface="Arial"/>
              <a:buNone/>
            </a:pPr>
            <a:r>
              <a:t/>
            </a:r>
            <a:endParaRPr/>
          </a:p>
        </p:txBody>
      </p:sp>
      <p:sp>
        <p:nvSpPr>
          <p:cNvPr id="557" name="Google Shape;557;g80fceb1c18_0_42"/>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4" name="Shape 144"/>
        <p:cNvGrpSpPr/>
        <p:nvPr/>
      </p:nvGrpSpPr>
      <p:grpSpPr>
        <a:xfrm>
          <a:off x="0" y="0"/>
          <a:ext cx="0" cy="0"/>
          <a:chOff x="0" y="0"/>
          <a:chExt cx="0" cy="0"/>
        </a:xfrm>
      </p:grpSpPr>
      <p:sp>
        <p:nvSpPr>
          <p:cNvPr id="145" name="Google Shape;145;p9"/>
          <p:cNvSpPr/>
          <p:nvPr/>
        </p:nvSpPr>
        <p:spPr>
          <a:xfrm>
            <a:off x="2408250" y="1581225"/>
            <a:ext cx="9539700" cy="4629300"/>
          </a:xfrm>
          <a:prstGeom prst="rect">
            <a:avLst/>
          </a:prstGeom>
          <a:solidFill>
            <a:srgbClr val="4056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9"/>
          <p:cNvSpPr/>
          <p:nvPr/>
        </p:nvSpPr>
        <p:spPr>
          <a:xfrm flipH="1" rot="5400000">
            <a:off x="3517018" y="3946393"/>
            <a:ext cx="811964" cy="1311794"/>
          </a:xfrm>
          <a:prstGeom prst="round2SameRect">
            <a:avLst>
              <a:gd fmla="val 5000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9"/>
          <p:cNvSpPr/>
          <p:nvPr/>
        </p:nvSpPr>
        <p:spPr>
          <a:xfrm flipH="1" rot="5400000">
            <a:off x="3517018" y="2443789"/>
            <a:ext cx="811964" cy="1311794"/>
          </a:xfrm>
          <a:prstGeom prst="round2SameRect">
            <a:avLst>
              <a:gd fmla="val 5000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9"/>
          <p:cNvSpPr txBox="1"/>
          <p:nvPr/>
        </p:nvSpPr>
        <p:spPr>
          <a:xfrm>
            <a:off x="4925100" y="4171400"/>
            <a:ext cx="6638400" cy="861900"/>
          </a:xfrm>
          <a:prstGeom prst="rect">
            <a:avLst/>
          </a:prstGeom>
          <a:noFill/>
          <a:ln>
            <a:noFill/>
          </a:ln>
        </p:spPr>
        <p:txBody>
          <a:bodyPr anchorCtr="0" anchor="ctr" bIns="0" lIns="0" spcFirstLastPara="1" rIns="0" wrap="square" tIns="0">
            <a:spAutoFit/>
          </a:bodyPr>
          <a:lstStyle/>
          <a:p>
            <a:pPr indent="0" lvl="0" marL="0" marR="0" rtl="0" algn="just">
              <a:lnSpc>
                <a:spcPct val="90000"/>
              </a:lnSpc>
              <a:spcBef>
                <a:spcPts val="1000"/>
              </a:spcBef>
              <a:spcAft>
                <a:spcPts val="0"/>
              </a:spcAft>
              <a:buClr>
                <a:schemeClr val="dk1"/>
              </a:buClr>
              <a:buSzPts val="1100"/>
              <a:buFont typeface="Arial"/>
              <a:buNone/>
            </a:pPr>
            <a:r>
              <a:rPr b="0" i="0" lang="en-US" sz="1800" u="none" cap="none" strike="noStrike">
                <a:solidFill>
                  <a:srgbClr val="FFFFFF"/>
                </a:solidFill>
                <a:latin typeface="Calibri"/>
                <a:ea typeface="Calibri"/>
                <a:cs typeface="Calibri"/>
                <a:sym typeface="Calibri"/>
              </a:rPr>
              <a:t>This algorithm is called “Naive” because it makes a naive assumption that each feature is independent of other features which is not true in real life.</a:t>
            </a:r>
            <a:endParaRPr b="0" i="0" sz="1800" u="none" cap="none" strike="noStrike">
              <a:solidFill>
                <a:srgbClr val="FFFFFF"/>
              </a:solidFill>
              <a:latin typeface="Calibri"/>
              <a:ea typeface="Calibri"/>
              <a:cs typeface="Calibri"/>
              <a:sym typeface="Calibri"/>
            </a:endParaRPr>
          </a:p>
        </p:txBody>
      </p:sp>
      <p:sp>
        <p:nvSpPr>
          <p:cNvPr id="149" name="Google Shape;149;p9"/>
          <p:cNvSpPr txBox="1"/>
          <p:nvPr/>
        </p:nvSpPr>
        <p:spPr>
          <a:xfrm>
            <a:off x="4821550" y="2668800"/>
            <a:ext cx="6741600" cy="892200"/>
          </a:xfrm>
          <a:prstGeom prst="rect">
            <a:avLst/>
          </a:prstGeom>
          <a:noFill/>
          <a:ln>
            <a:noFill/>
          </a:ln>
        </p:spPr>
        <p:txBody>
          <a:bodyPr anchorCtr="0" anchor="ctr" bIns="0" lIns="0" spcFirstLastPara="1" rIns="0" wrap="square" tIns="0">
            <a:spAutoFit/>
          </a:bodyPr>
          <a:lstStyle/>
          <a:p>
            <a:pPr indent="0" lvl="0" marL="0" marR="0" rtl="0" algn="just">
              <a:lnSpc>
                <a:spcPct val="90000"/>
              </a:lnSpc>
              <a:spcBef>
                <a:spcPts val="1000"/>
              </a:spcBef>
              <a:spcAft>
                <a:spcPts val="0"/>
              </a:spcAft>
              <a:buClr>
                <a:schemeClr val="dk1"/>
              </a:buClr>
              <a:buSzPts val="1100"/>
              <a:buFont typeface="Arial"/>
              <a:buNone/>
            </a:pPr>
            <a:r>
              <a:rPr b="0" i="0" lang="en-US" sz="1800" u="none" cap="none" strike="noStrike">
                <a:solidFill>
                  <a:srgbClr val="FFFFFF"/>
                </a:solidFill>
                <a:latin typeface="Calibri"/>
                <a:ea typeface="Calibri"/>
                <a:cs typeface="Calibri"/>
                <a:sym typeface="Calibri"/>
              </a:rPr>
              <a:t>In machine learning, naïve Bayes classifiers are a family of simple "probabilistic classifiers" based on applying Bayes' theorem with strong (naïve) independence assumptions between the features.</a:t>
            </a:r>
            <a:endParaRPr b="0" i="0" sz="1800" u="none" cap="none" strike="noStrike">
              <a:solidFill>
                <a:srgbClr val="FFFFFF"/>
              </a:solidFill>
              <a:latin typeface="Calibri"/>
              <a:ea typeface="Calibri"/>
              <a:cs typeface="Calibri"/>
              <a:sym typeface="Calibri"/>
            </a:endParaRPr>
          </a:p>
        </p:txBody>
      </p:sp>
      <p:cxnSp>
        <p:nvCxnSpPr>
          <p:cNvPr id="150" name="Google Shape;150;p9"/>
          <p:cNvCxnSpPr/>
          <p:nvPr/>
        </p:nvCxnSpPr>
        <p:spPr>
          <a:xfrm>
            <a:off x="6398927" y="3850987"/>
            <a:ext cx="5164288" cy="0"/>
          </a:xfrm>
          <a:prstGeom prst="straightConnector1">
            <a:avLst/>
          </a:prstGeom>
          <a:noFill/>
          <a:ln cap="flat" cmpd="sng" w="9525">
            <a:solidFill>
              <a:schemeClr val="lt1"/>
            </a:solidFill>
            <a:prstDash val="solid"/>
            <a:miter lim="800000"/>
            <a:headEnd len="sm" w="sm" type="none"/>
            <a:tailEnd len="sm" w="sm" type="none"/>
          </a:ln>
        </p:spPr>
      </p:cxnSp>
      <p:pic>
        <p:nvPicPr>
          <p:cNvPr descr="A group of people sitting at a table&#10;&#10;Description automatically generated" id="151" name="Google Shape;151;p9"/>
          <p:cNvPicPr preferRelativeResize="0"/>
          <p:nvPr/>
        </p:nvPicPr>
        <p:blipFill rotWithShape="1">
          <a:blip r:embed="rId3">
            <a:alphaModFix/>
          </a:blip>
          <a:srcRect b="0" l="0" r="0" t="0"/>
          <a:stretch/>
        </p:blipFill>
        <p:spPr>
          <a:xfrm>
            <a:off x="1" y="1170999"/>
            <a:ext cx="3923001" cy="5359976"/>
          </a:xfrm>
          <a:custGeom>
            <a:rect b="b" l="l" r="r" t="t"/>
            <a:pathLst>
              <a:path extrusionOk="0" h="5359976" w="3923001">
                <a:moveTo>
                  <a:pt x="1243013" y="0"/>
                </a:moveTo>
                <a:cubicBezTo>
                  <a:pt x="2723129" y="0"/>
                  <a:pt x="3923001" y="1199872"/>
                  <a:pt x="3923001" y="2679988"/>
                </a:cubicBezTo>
                <a:cubicBezTo>
                  <a:pt x="3923001" y="4160104"/>
                  <a:pt x="2723129" y="5359976"/>
                  <a:pt x="1243013" y="5359976"/>
                </a:cubicBezTo>
                <a:cubicBezTo>
                  <a:pt x="872984" y="5359976"/>
                  <a:pt x="520470" y="5284984"/>
                  <a:pt x="199841" y="5149369"/>
                </a:cubicBezTo>
                <a:lnTo>
                  <a:pt x="0" y="5053101"/>
                </a:lnTo>
                <a:lnTo>
                  <a:pt x="0" y="306875"/>
                </a:lnTo>
                <a:lnTo>
                  <a:pt x="199841" y="210607"/>
                </a:lnTo>
                <a:cubicBezTo>
                  <a:pt x="520470" y="74992"/>
                  <a:pt x="872984" y="0"/>
                  <a:pt x="1243013" y="0"/>
                </a:cubicBezTo>
                <a:close/>
              </a:path>
            </a:pathLst>
          </a:custGeom>
          <a:noFill/>
          <a:ln>
            <a:noFill/>
          </a:ln>
        </p:spPr>
      </p:pic>
      <p:sp>
        <p:nvSpPr>
          <p:cNvPr id="152" name="Google Shape;152;p9"/>
          <p:cNvSpPr/>
          <p:nvPr/>
        </p:nvSpPr>
        <p:spPr>
          <a:xfrm>
            <a:off x="0" y="1170998"/>
            <a:ext cx="3923001" cy="5359976"/>
          </a:xfrm>
          <a:custGeom>
            <a:rect b="b" l="l" r="r" t="t"/>
            <a:pathLst>
              <a:path extrusionOk="0" h="5359976" w="3923001">
                <a:moveTo>
                  <a:pt x="1243013" y="0"/>
                </a:moveTo>
                <a:cubicBezTo>
                  <a:pt x="2723130" y="0"/>
                  <a:pt x="3923001" y="1199871"/>
                  <a:pt x="3923001" y="2679988"/>
                </a:cubicBezTo>
                <a:cubicBezTo>
                  <a:pt x="3923001" y="4160105"/>
                  <a:pt x="2723130" y="5359976"/>
                  <a:pt x="1243013" y="5359976"/>
                </a:cubicBezTo>
                <a:cubicBezTo>
                  <a:pt x="872984" y="5359976"/>
                  <a:pt x="520470" y="5284984"/>
                  <a:pt x="199841" y="5149370"/>
                </a:cubicBezTo>
                <a:lnTo>
                  <a:pt x="0" y="5053101"/>
                </a:lnTo>
                <a:lnTo>
                  <a:pt x="0" y="306875"/>
                </a:lnTo>
                <a:lnTo>
                  <a:pt x="199841" y="210607"/>
                </a:lnTo>
                <a:cubicBezTo>
                  <a:pt x="520470" y="74992"/>
                  <a:pt x="872984" y="0"/>
                  <a:pt x="1243013" y="0"/>
                </a:cubicBezTo>
                <a:close/>
              </a:path>
            </a:pathLst>
          </a:custGeom>
          <a:gradFill>
            <a:gsLst>
              <a:gs pos="0">
                <a:srgbClr val="405666">
                  <a:alpha val="83921"/>
                </a:srgbClr>
              </a:gs>
              <a:gs pos="100000">
                <a:srgbClr val="FD593D"/>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3" name="Google Shape;153;p9"/>
          <p:cNvSpPr txBox="1"/>
          <p:nvPr/>
        </p:nvSpPr>
        <p:spPr>
          <a:xfrm>
            <a:off x="172825" y="3259100"/>
            <a:ext cx="3486600" cy="13419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lt1"/>
              </a:buClr>
              <a:buSzPts val="3200"/>
              <a:buFont typeface="Century Gothic"/>
              <a:buNone/>
            </a:pPr>
            <a:r>
              <a:rPr b="1" baseline="30000" i="0" lang="en-US" sz="7200" u="none" cap="none" strike="noStrike">
                <a:solidFill>
                  <a:srgbClr val="FFFFFF"/>
                </a:solidFill>
                <a:latin typeface="Calibri"/>
                <a:ea typeface="Calibri"/>
                <a:cs typeface="Calibri"/>
                <a:sym typeface="Calibri"/>
              </a:rPr>
              <a:t>Naive Bayes</a:t>
            </a:r>
            <a:endParaRPr b="0" i="0" sz="1400" u="none" cap="none" strike="noStrike">
              <a:solidFill>
                <a:srgbClr val="FFFFFF"/>
              </a:solidFill>
              <a:latin typeface="Calibri"/>
              <a:ea typeface="Calibri"/>
              <a:cs typeface="Calibri"/>
              <a:sym typeface="Calibri"/>
            </a:endParaRPr>
          </a:p>
        </p:txBody>
      </p:sp>
      <p:sp>
        <p:nvSpPr>
          <p:cNvPr id="154" name="Google Shape;154;p9"/>
          <p:cNvSpPr txBox="1"/>
          <p:nvPr>
            <p:ph idx="12" type="sldNum"/>
          </p:nvPr>
        </p:nvSpPr>
        <p:spPr>
          <a:xfrm>
            <a:off x="11677650" y="6384925"/>
            <a:ext cx="395288"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1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05666"/>
            </a:gs>
            <a:gs pos="100000">
              <a:srgbClr val="FD593D"/>
            </a:gs>
          </a:gsLst>
          <a:lin ang="2400000" scaled="0"/>
        </a:gradFill>
      </p:bgPr>
    </p:bg>
    <p:spTree>
      <p:nvGrpSpPr>
        <p:cNvPr id="562" name="Shape 562"/>
        <p:cNvGrpSpPr/>
        <p:nvPr/>
      </p:nvGrpSpPr>
      <p:grpSpPr>
        <a:xfrm>
          <a:off x="0" y="0"/>
          <a:ext cx="0" cy="0"/>
          <a:chOff x="0" y="0"/>
          <a:chExt cx="0" cy="0"/>
        </a:xfrm>
      </p:grpSpPr>
      <p:sp>
        <p:nvSpPr>
          <p:cNvPr id="563" name="Google Shape;563;p13"/>
          <p:cNvSpPr/>
          <p:nvPr/>
        </p:nvSpPr>
        <p:spPr>
          <a:xfrm>
            <a:off x="1181100" y="1511348"/>
            <a:ext cx="9829800" cy="4884512"/>
          </a:xfrm>
          <a:custGeom>
            <a:rect b="b" l="l" r="r" t="t"/>
            <a:pathLst>
              <a:path extrusionOk="0" h="4476750" w="9009204">
                <a:moveTo>
                  <a:pt x="4504602" y="0"/>
                </a:moveTo>
                <a:cubicBezTo>
                  <a:pt x="6915067" y="0"/>
                  <a:pt x="8883398" y="1893004"/>
                  <a:pt x="9004065" y="4273482"/>
                </a:cubicBezTo>
                <a:lnTo>
                  <a:pt x="9009204" y="4476750"/>
                </a:lnTo>
                <a:lnTo>
                  <a:pt x="0" y="4476750"/>
                </a:lnTo>
                <a:lnTo>
                  <a:pt x="5139" y="4273482"/>
                </a:lnTo>
                <a:cubicBezTo>
                  <a:pt x="125806" y="1893004"/>
                  <a:pt x="2094137" y="0"/>
                  <a:pt x="4504602" y="0"/>
                </a:cubicBezTo>
                <a:close/>
              </a:path>
            </a:pathLst>
          </a:custGeom>
          <a:solidFill>
            <a:schemeClr val="lt1">
              <a:alpha val="3294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picture containing indoor, chair&#10;&#10;Description automatically generated" id="564" name="Google Shape;564;p13"/>
          <p:cNvPicPr preferRelativeResize="0"/>
          <p:nvPr/>
        </p:nvPicPr>
        <p:blipFill rotWithShape="1">
          <a:blip r:embed="rId3">
            <a:alphaModFix/>
          </a:blip>
          <a:srcRect b="0" l="0" r="0" t="0"/>
          <a:stretch/>
        </p:blipFill>
        <p:spPr>
          <a:xfrm>
            <a:off x="1009650" y="1803098"/>
            <a:ext cx="10172700" cy="5054902"/>
          </a:xfrm>
          <a:custGeom>
            <a:rect b="b" l="l" r="r" t="t"/>
            <a:pathLst>
              <a:path extrusionOk="0" h="5054902" w="10172700">
                <a:moveTo>
                  <a:pt x="5086350" y="0"/>
                </a:moveTo>
                <a:cubicBezTo>
                  <a:pt x="7808115" y="0"/>
                  <a:pt x="10030647" y="2137477"/>
                  <a:pt x="10166897" y="4825383"/>
                </a:cubicBezTo>
                <a:lnTo>
                  <a:pt x="10172700" y="5054902"/>
                </a:lnTo>
                <a:lnTo>
                  <a:pt x="0" y="5054902"/>
                </a:lnTo>
                <a:lnTo>
                  <a:pt x="5803" y="4825383"/>
                </a:lnTo>
                <a:cubicBezTo>
                  <a:pt x="142053" y="2137477"/>
                  <a:pt x="2364585" y="0"/>
                  <a:pt x="5086350" y="0"/>
                </a:cubicBezTo>
                <a:close/>
              </a:path>
            </a:pathLst>
          </a:custGeom>
          <a:noFill/>
          <a:ln>
            <a:noFill/>
          </a:ln>
        </p:spPr>
      </p:pic>
      <p:sp>
        <p:nvSpPr>
          <p:cNvPr id="565" name="Google Shape;565;p13"/>
          <p:cNvSpPr/>
          <p:nvPr/>
        </p:nvSpPr>
        <p:spPr>
          <a:xfrm>
            <a:off x="1009650" y="1803098"/>
            <a:ext cx="10172700" cy="5054902"/>
          </a:xfrm>
          <a:custGeom>
            <a:rect b="b" l="l" r="r" t="t"/>
            <a:pathLst>
              <a:path extrusionOk="0" h="4476750" w="9009204">
                <a:moveTo>
                  <a:pt x="4504602" y="0"/>
                </a:moveTo>
                <a:cubicBezTo>
                  <a:pt x="6915067" y="0"/>
                  <a:pt x="8883398" y="1893004"/>
                  <a:pt x="9004065" y="4273482"/>
                </a:cubicBezTo>
                <a:lnTo>
                  <a:pt x="9009204" y="4476750"/>
                </a:lnTo>
                <a:lnTo>
                  <a:pt x="0" y="4476750"/>
                </a:lnTo>
                <a:lnTo>
                  <a:pt x="5139" y="4273482"/>
                </a:lnTo>
                <a:cubicBezTo>
                  <a:pt x="125806" y="1893004"/>
                  <a:pt x="2094137" y="0"/>
                  <a:pt x="4504602" y="0"/>
                </a:cubicBezTo>
                <a:close/>
              </a:path>
            </a:pathLst>
          </a:custGeom>
          <a:solidFill>
            <a:schemeClr val="dk1">
              <a:alpha val="7411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close up of a black background&#10;&#10;Description automatically generated" id="566" name="Google Shape;566;p13"/>
          <p:cNvPicPr preferRelativeResize="0"/>
          <p:nvPr/>
        </p:nvPicPr>
        <p:blipFill rotWithShape="1">
          <a:blip r:embed="rId4">
            <a:alphaModFix/>
          </a:blip>
          <a:srcRect b="0" l="0" r="0" t="0"/>
          <a:stretch/>
        </p:blipFill>
        <p:spPr>
          <a:xfrm>
            <a:off x="2438400" y="-25702"/>
            <a:ext cx="7315200" cy="3657600"/>
          </a:xfrm>
          <a:custGeom>
            <a:rect b="b" l="l" r="r" t="t"/>
            <a:pathLst>
              <a:path extrusionOk="0" h="4343400" w="8686800">
                <a:moveTo>
                  <a:pt x="0" y="0"/>
                </a:moveTo>
                <a:lnTo>
                  <a:pt x="2171700" y="0"/>
                </a:lnTo>
                <a:cubicBezTo>
                  <a:pt x="2171700" y="1199397"/>
                  <a:pt x="3144003" y="2171700"/>
                  <a:pt x="4343400" y="2171700"/>
                </a:cubicBezTo>
                <a:cubicBezTo>
                  <a:pt x="5542797" y="2171700"/>
                  <a:pt x="6515100" y="1199397"/>
                  <a:pt x="6515100" y="0"/>
                </a:cubicBezTo>
                <a:lnTo>
                  <a:pt x="8686800" y="0"/>
                </a:lnTo>
                <a:cubicBezTo>
                  <a:pt x="8686800" y="2398794"/>
                  <a:pt x="6742194" y="4343400"/>
                  <a:pt x="4343400" y="4343400"/>
                </a:cubicBezTo>
                <a:cubicBezTo>
                  <a:pt x="1944606" y="4343400"/>
                  <a:pt x="0" y="2398794"/>
                  <a:pt x="0" y="0"/>
                </a:cubicBezTo>
                <a:close/>
              </a:path>
            </a:pathLst>
          </a:custGeom>
          <a:noFill/>
          <a:ln>
            <a:noFill/>
          </a:ln>
        </p:spPr>
      </p:pic>
      <p:sp>
        <p:nvSpPr>
          <p:cNvPr id="567" name="Google Shape;567;p13"/>
          <p:cNvSpPr/>
          <p:nvPr/>
        </p:nvSpPr>
        <p:spPr>
          <a:xfrm>
            <a:off x="5086350" y="4045528"/>
            <a:ext cx="5238750" cy="2812472"/>
          </a:xfrm>
          <a:custGeom>
            <a:rect b="b" l="l" r="r" t="t"/>
            <a:pathLst>
              <a:path extrusionOk="0" h="2812472" w="5238750">
                <a:moveTo>
                  <a:pt x="2619375" y="0"/>
                </a:moveTo>
                <a:cubicBezTo>
                  <a:pt x="4066016" y="0"/>
                  <a:pt x="5238750" y="1172734"/>
                  <a:pt x="5238750" y="2619375"/>
                </a:cubicBezTo>
                <a:lnTo>
                  <a:pt x="5228999" y="2812472"/>
                </a:lnTo>
                <a:lnTo>
                  <a:pt x="9751" y="2812472"/>
                </a:lnTo>
                <a:lnTo>
                  <a:pt x="0" y="2619375"/>
                </a:lnTo>
                <a:cubicBezTo>
                  <a:pt x="0" y="1172734"/>
                  <a:pt x="1172734" y="0"/>
                  <a:pt x="2619375" y="0"/>
                </a:cubicBezTo>
                <a:close/>
              </a:path>
            </a:pathLst>
          </a:custGeom>
          <a:gradFill>
            <a:gsLst>
              <a:gs pos="0">
                <a:srgbClr val="405666"/>
              </a:gs>
              <a:gs pos="100000">
                <a:srgbClr val="FD593D"/>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13"/>
          <p:cNvSpPr txBox="1"/>
          <p:nvPr/>
        </p:nvSpPr>
        <p:spPr>
          <a:xfrm>
            <a:off x="6229350" y="4734751"/>
            <a:ext cx="2952750"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Calibri"/>
                <a:ea typeface="Calibri"/>
                <a:cs typeface="Calibri"/>
                <a:sym typeface="Calibri"/>
              </a:rPr>
              <a:t>THANK YOU</a:t>
            </a:r>
            <a:endParaRPr b="0" i="0" sz="1400" u="none" cap="none" strike="noStrike">
              <a:solidFill>
                <a:srgbClr val="000000"/>
              </a:solidFill>
              <a:latin typeface="Calibri"/>
              <a:ea typeface="Calibri"/>
              <a:cs typeface="Calibri"/>
              <a:sym typeface="Calibri"/>
            </a:endParaRPr>
          </a:p>
        </p:txBody>
      </p:sp>
      <p:sp>
        <p:nvSpPr>
          <p:cNvPr id="569" name="Google Shape;569;p13"/>
          <p:cNvSpPr txBox="1"/>
          <p:nvPr/>
        </p:nvSpPr>
        <p:spPr>
          <a:xfrm>
            <a:off x="0" y="6395850"/>
            <a:ext cx="3755400" cy="46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Calibri"/>
                <a:ea typeface="Calibri"/>
                <a:cs typeface="Calibri"/>
                <a:sym typeface="Calibri"/>
              </a:rPr>
              <a:t>Slide Template: </a:t>
            </a:r>
            <a:r>
              <a:rPr b="0" i="0" lang="en-US" sz="1400" u="sng" cap="none" strike="noStrike">
                <a:solidFill>
                  <a:srgbClr val="FFFFFF"/>
                </a:solidFill>
                <a:latin typeface="Calibri"/>
                <a:ea typeface="Calibri"/>
                <a:cs typeface="Calibri"/>
                <a:sym typeface="Calibri"/>
                <a:hlinkClick r:id="rId5"/>
              </a:rPr>
              <a:t>https://24slides.com/templates</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6bfcef3745_1_10"/>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61" name="Google Shape;161;g6bfcef3745_1_10"/>
          <p:cNvSpPr txBox="1"/>
          <p:nvPr/>
        </p:nvSpPr>
        <p:spPr>
          <a:xfrm>
            <a:off x="456075" y="75000"/>
            <a:ext cx="11472600" cy="6631800"/>
          </a:xfrm>
          <a:prstGeom prst="rect">
            <a:avLst/>
          </a:prstGeom>
          <a:noFill/>
          <a:ln>
            <a:noFill/>
          </a:ln>
        </p:spPr>
        <p:txBody>
          <a:bodyPr anchorCtr="0" anchor="t" bIns="91425" lIns="91425" spcFirstLastPara="1" rIns="91425" wrap="square" tIns="91425">
            <a:noAutofit/>
          </a:bodyPr>
          <a:lstStyle/>
          <a:p>
            <a:pPr indent="0" lvl="0" marL="457200" marR="0" rtl="0" algn="just">
              <a:lnSpc>
                <a:spcPct val="150000"/>
              </a:lnSpc>
              <a:spcBef>
                <a:spcPts val="1200"/>
              </a:spcBef>
              <a:spcAft>
                <a:spcPts val="120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g6bfcef3745_1_10"/>
          <p:cNvSpPr txBox="1"/>
          <p:nvPr/>
        </p:nvSpPr>
        <p:spPr>
          <a:xfrm>
            <a:off x="1835700" y="4343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Calibri"/>
                <a:ea typeface="Calibri"/>
                <a:cs typeface="Calibri"/>
                <a:sym typeface="Calibri"/>
              </a:rPr>
              <a:t>Bayes Theorem</a:t>
            </a:r>
            <a:endParaRPr b="0" i="0" sz="2800" u="none" cap="none" strike="noStrike">
              <a:solidFill>
                <a:srgbClr val="000000"/>
              </a:solidFill>
              <a:latin typeface="Calibri"/>
              <a:ea typeface="Calibri"/>
              <a:cs typeface="Calibri"/>
              <a:sym typeface="Calibri"/>
            </a:endParaRPr>
          </a:p>
        </p:txBody>
      </p:sp>
      <p:pic>
        <p:nvPicPr>
          <p:cNvPr id="163" name="Google Shape;163;g6bfcef3745_1_10"/>
          <p:cNvPicPr preferRelativeResize="0"/>
          <p:nvPr/>
        </p:nvPicPr>
        <p:blipFill rotWithShape="1">
          <a:blip r:embed="rId3">
            <a:alphaModFix/>
          </a:blip>
          <a:srcRect b="0" l="0" r="0" t="0"/>
          <a:stretch/>
        </p:blipFill>
        <p:spPr>
          <a:xfrm>
            <a:off x="855988" y="1607350"/>
            <a:ext cx="10672775" cy="488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8" name="Shape 168"/>
        <p:cNvGrpSpPr/>
        <p:nvPr/>
      </p:nvGrpSpPr>
      <p:grpSpPr>
        <a:xfrm>
          <a:off x="0" y="0"/>
          <a:ext cx="0" cy="0"/>
          <a:chOff x="0" y="0"/>
          <a:chExt cx="0" cy="0"/>
        </a:xfrm>
      </p:grpSpPr>
      <p:sp>
        <p:nvSpPr>
          <p:cNvPr id="169" name="Google Shape;169;g6e4258f335_0_40"/>
          <p:cNvSpPr/>
          <p:nvPr/>
        </p:nvSpPr>
        <p:spPr>
          <a:xfrm>
            <a:off x="13883" y="13883"/>
            <a:ext cx="12192000" cy="6858000"/>
          </a:xfrm>
          <a:prstGeom prst="rect">
            <a:avLst/>
          </a:prstGeom>
          <a:solidFill>
            <a:srgbClr val="4056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g6e4258f335_0_40"/>
          <p:cNvSpPr/>
          <p:nvPr/>
        </p:nvSpPr>
        <p:spPr>
          <a:xfrm flipH="1" rot="5400000">
            <a:off x="1718298" y="1145400"/>
            <a:ext cx="812100" cy="4220400"/>
          </a:xfrm>
          <a:prstGeom prst="round2SameRect">
            <a:avLst>
              <a:gd fmla="val 4924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g6e4258f335_0_40"/>
          <p:cNvSpPr/>
          <p:nvPr/>
        </p:nvSpPr>
        <p:spPr>
          <a:xfrm flipH="1" rot="5400000">
            <a:off x="1682306" y="-71167"/>
            <a:ext cx="812100" cy="4148100"/>
          </a:xfrm>
          <a:prstGeom prst="round2SameRect">
            <a:avLst>
              <a:gd fmla="val 5000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g6e4258f335_0_40"/>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100"/>
              <a:buNone/>
            </a:pPr>
            <a:fld id="{00000000-1234-1234-1234-123412341234}" type="slidenum">
              <a:rPr lang="en-US" sz="1800"/>
              <a:t>‹#›</a:t>
            </a:fld>
            <a:endParaRPr sz="1800"/>
          </a:p>
        </p:txBody>
      </p:sp>
      <p:sp>
        <p:nvSpPr>
          <p:cNvPr id="173" name="Google Shape;173;g6e4258f335_0_40"/>
          <p:cNvSpPr txBox="1"/>
          <p:nvPr/>
        </p:nvSpPr>
        <p:spPr>
          <a:xfrm>
            <a:off x="1360850" y="486450"/>
            <a:ext cx="8982000" cy="8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0" lang="en-US" sz="3600" u="none" cap="none" strike="noStrike">
                <a:solidFill>
                  <a:srgbClr val="FFFFFF"/>
                </a:solidFill>
                <a:latin typeface="Calibri"/>
                <a:ea typeface="Calibri"/>
                <a:cs typeface="Calibri"/>
                <a:sym typeface="Calibri"/>
              </a:rPr>
              <a:t>Bayesian ML Models U</a:t>
            </a:r>
            <a:r>
              <a:rPr lang="en-US" sz="3600">
                <a:solidFill>
                  <a:srgbClr val="FFFFFF"/>
                </a:solidFill>
                <a:latin typeface="Calibri"/>
                <a:ea typeface="Calibri"/>
                <a:cs typeface="Calibri"/>
                <a:sym typeface="Calibri"/>
              </a:rPr>
              <a:t>sed</a:t>
            </a:r>
            <a:endParaRPr b="0" i="0" sz="1800" u="none" cap="none" strike="noStrike">
              <a:solidFill>
                <a:srgbClr val="FFFFFF"/>
              </a:solidFill>
              <a:latin typeface="Calibri"/>
              <a:ea typeface="Calibri"/>
              <a:cs typeface="Calibri"/>
              <a:sym typeface="Calibri"/>
            </a:endParaRPr>
          </a:p>
        </p:txBody>
      </p:sp>
      <p:sp>
        <p:nvSpPr>
          <p:cNvPr id="174" name="Google Shape;174;g6e4258f335_0_40"/>
          <p:cNvSpPr/>
          <p:nvPr/>
        </p:nvSpPr>
        <p:spPr>
          <a:xfrm flipH="1" rot="5400000">
            <a:off x="1682148" y="2448150"/>
            <a:ext cx="812100" cy="4148100"/>
          </a:xfrm>
          <a:prstGeom prst="round2SameRect">
            <a:avLst>
              <a:gd fmla="val 5000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6e4258f335_0_40"/>
          <p:cNvSpPr/>
          <p:nvPr/>
        </p:nvSpPr>
        <p:spPr>
          <a:xfrm flipH="1" rot="5400000">
            <a:off x="1718298" y="3703500"/>
            <a:ext cx="812100" cy="4220400"/>
          </a:xfrm>
          <a:prstGeom prst="round2SameRect">
            <a:avLst>
              <a:gd fmla="val 50000" name="adj1"/>
              <a:gd fmla="val 0" name="adj2"/>
            </a:avLst>
          </a:prstGeom>
          <a:solidFill>
            <a:srgbClr val="C1B8A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g6e4258f335_0_40"/>
          <p:cNvSpPr txBox="1"/>
          <p:nvPr/>
        </p:nvSpPr>
        <p:spPr>
          <a:xfrm>
            <a:off x="180824" y="1745225"/>
            <a:ext cx="39813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Multinomial Naive Bayes -</a:t>
            </a:r>
            <a:r>
              <a:rPr b="1" lang="en-US" sz="1800">
                <a:latin typeface="Calibri"/>
                <a:ea typeface="Calibri"/>
                <a:cs typeface="Calibri"/>
                <a:sym typeface="Calibri"/>
              </a:rPr>
              <a:t> scikit-learn</a:t>
            </a:r>
            <a:endParaRPr b="1" i="0" sz="1800" u="none" cap="none" strike="noStrike">
              <a:solidFill>
                <a:srgbClr val="000000"/>
              </a:solidFill>
              <a:latin typeface="Calibri"/>
              <a:ea typeface="Calibri"/>
              <a:cs typeface="Calibri"/>
              <a:sym typeface="Calibri"/>
            </a:endParaRPr>
          </a:p>
        </p:txBody>
      </p:sp>
      <p:sp>
        <p:nvSpPr>
          <p:cNvPr id="177" name="Google Shape;177;g6e4258f335_0_40"/>
          <p:cNvSpPr txBox="1"/>
          <p:nvPr/>
        </p:nvSpPr>
        <p:spPr>
          <a:xfrm>
            <a:off x="255875" y="2991900"/>
            <a:ext cx="3637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Categorical Naive Bayes- scikit-learn</a:t>
            </a:r>
            <a:endParaRPr b="1"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1" sz="1800">
              <a:latin typeface="Calibri"/>
              <a:ea typeface="Calibri"/>
              <a:cs typeface="Calibri"/>
              <a:sym typeface="Calibri"/>
            </a:endParaRPr>
          </a:p>
        </p:txBody>
      </p:sp>
      <p:sp>
        <p:nvSpPr>
          <p:cNvPr id="178" name="Google Shape;178;g6e4258f335_0_40"/>
          <p:cNvSpPr txBox="1"/>
          <p:nvPr/>
        </p:nvSpPr>
        <p:spPr>
          <a:xfrm>
            <a:off x="255875" y="4270950"/>
            <a:ext cx="36372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Gaussian Naive Bayes- </a:t>
            </a:r>
            <a:r>
              <a:rPr b="1" lang="en-US" sz="1800">
                <a:latin typeface="Calibri"/>
                <a:ea typeface="Calibri"/>
                <a:cs typeface="Calibri"/>
                <a:sym typeface="Calibri"/>
              </a:rPr>
              <a:t>scikit-learn</a:t>
            </a:r>
            <a:endParaRPr b="1" i="0" sz="1800" u="none" cap="none" strike="noStrike">
              <a:solidFill>
                <a:srgbClr val="000000"/>
              </a:solidFill>
              <a:latin typeface="Calibri"/>
              <a:ea typeface="Calibri"/>
              <a:cs typeface="Calibri"/>
              <a:sym typeface="Calibri"/>
            </a:endParaRPr>
          </a:p>
        </p:txBody>
      </p:sp>
      <p:sp>
        <p:nvSpPr>
          <p:cNvPr id="179" name="Google Shape;179;g6e4258f335_0_40"/>
          <p:cNvSpPr txBox="1"/>
          <p:nvPr/>
        </p:nvSpPr>
        <p:spPr>
          <a:xfrm>
            <a:off x="305750" y="5589900"/>
            <a:ext cx="36372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n-US" sz="1800">
                <a:latin typeface="Calibri"/>
                <a:ea typeface="Calibri"/>
                <a:cs typeface="Calibri"/>
                <a:sym typeface="Calibri"/>
              </a:rPr>
              <a:t>Multinomial Naive Bayes - Spark-ML</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sz="1800">
              <a:latin typeface="Calibri"/>
              <a:ea typeface="Calibri"/>
              <a:cs typeface="Calibri"/>
              <a:sym typeface="Calibri"/>
            </a:endParaRPr>
          </a:p>
        </p:txBody>
      </p:sp>
      <p:pic>
        <p:nvPicPr>
          <p:cNvPr id="180" name="Google Shape;180;g6e4258f335_0_40"/>
          <p:cNvPicPr preferRelativeResize="0"/>
          <p:nvPr/>
        </p:nvPicPr>
        <p:blipFill>
          <a:blip r:embed="rId3">
            <a:alphaModFix/>
          </a:blip>
          <a:stretch>
            <a:fillRect/>
          </a:stretch>
        </p:blipFill>
        <p:spPr>
          <a:xfrm>
            <a:off x="4995025" y="1298538"/>
            <a:ext cx="6134100" cy="541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g6bfcef3745_0_60"/>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87" name="Google Shape;187;g6bfcef3745_0_60"/>
          <p:cNvSpPr txBox="1"/>
          <p:nvPr/>
        </p:nvSpPr>
        <p:spPr>
          <a:xfrm>
            <a:off x="311700" y="221400"/>
            <a:ext cx="11203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3200"/>
              <a:buFont typeface="Century Gothic"/>
              <a:buNone/>
            </a:pPr>
            <a:r>
              <a:rPr b="1" i="0" lang="en-US" sz="3200" u="none" cap="none" strike="noStrike">
                <a:solidFill>
                  <a:srgbClr val="000000"/>
                </a:solidFill>
                <a:latin typeface="Century Gothic"/>
                <a:ea typeface="Century Gothic"/>
                <a:cs typeface="Century Gothic"/>
                <a:sym typeface="Century Gothic"/>
              </a:rPr>
              <a:t>Data Description</a:t>
            </a:r>
            <a:endParaRPr b="0" i="0" sz="2400" u="none" cap="none" strike="noStrike">
              <a:solidFill>
                <a:srgbClr val="000000"/>
              </a:solidFill>
              <a:latin typeface="Calibri"/>
              <a:ea typeface="Calibri"/>
              <a:cs typeface="Calibri"/>
              <a:sym typeface="Calibri"/>
            </a:endParaRPr>
          </a:p>
        </p:txBody>
      </p:sp>
      <p:sp>
        <p:nvSpPr>
          <p:cNvPr id="188" name="Google Shape;188;g6bfcef3745_0_60"/>
          <p:cNvSpPr txBox="1"/>
          <p:nvPr/>
        </p:nvSpPr>
        <p:spPr>
          <a:xfrm>
            <a:off x="311700" y="794100"/>
            <a:ext cx="11203800" cy="58827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1200"/>
              </a:spcBef>
              <a:spcAft>
                <a:spcPts val="0"/>
              </a:spcAft>
              <a:buClr>
                <a:srgbClr val="000000"/>
              </a:buClr>
              <a:buSzPts val="1700"/>
              <a:buFont typeface="Calibri"/>
              <a:buChar char="●"/>
            </a:pPr>
            <a:r>
              <a:rPr b="1" i="0" lang="en-US" sz="2000" u="none" cap="none" strike="noStrike">
                <a:solidFill>
                  <a:schemeClr val="dk1"/>
                </a:solidFill>
                <a:highlight>
                  <a:srgbClr val="FFFFFF"/>
                </a:highlight>
                <a:latin typeface="Calibri"/>
                <a:ea typeface="Calibri"/>
                <a:cs typeface="Calibri"/>
                <a:sym typeface="Calibri"/>
              </a:rPr>
              <a:t>Number of records: 48562</a:t>
            </a:r>
            <a:endParaRPr b="0" i="0" sz="1700" u="none" cap="none" strike="noStrike">
              <a:solidFill>
                <a:schemeClr val="dk1"/>
              </a:solidFill>
              <a:highlight>
                <a:srgbClr val="FFFFFF"/>
              </a:highlight>
              <a:latin typeface="Calibri"/>
              <a:ea typeface="Calibri"/>
              <a:cs typeface="Calibri"/>
              <a:sym typeface="Calibri"/>
            </a:endParaRPr>
          </a:p>
          <a:p>
            <a:pPr indent="-336550" lvl="0" marL="457200" marR="0" rtl="0" algn="l">
              <a:lnSpc>
                <a:spcPct val="100000"/>
              </a:lnSpc>
              <a:spcBef>
                <a:spcPts val="1200"/>
              </a:spcBef>
              <a:spcAft>
                <a:spcPts val="0"/>
              </a:spcAft>
              <a:buClr>
                <a:srgbClr val="595959"/>
              </a:buClr>
              <a:buSzPts val="1700"/>
              <a:buFont typeface="Calibri"/>
              <a:buChar char="●"/>
            </a:pPr>
            <a:r>
              <a:rPr b="1" i="0" lang="en-US" sz="2000" u="none" cap="none" strike="noStrike">
                <a:solidFill>
                  <a:schemeClr val="dk1"/>
                </a:solidFill>
                <a:highlight>
                  <a:srgbClr val="FFFFFF"/>
                </a:highlight>
                <a:latin typeface="Calibri"/>
                <a:ea typeface="Calibri"/>
                <a:cs typeface="Calibri"/>
                <a:sym typeface="Calibri"/>
              </a:rPr>
              <a:t>Number of columns: 15</a:t>
            </a:r>
            <a:endParaRPr b="1" i="0" sz="20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sp>
        <p:nvSpPr>
          <p:cNvPr id="189" name="Google Shape;189;g6bfcef3745_0_60"/>
          <p:cNvSpPr txBox="1"/>
          <p:nvPr>
            <p:ph idx="12" type="sldNum"/>
          </p:nvPr>
        </p:nvSpPr>
        <p:spPr>
          <a:xfrm>
            <a:off x="11796600" y="848517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90" name="Google Shape;190;g6bfcef3745_0_60"/>
          <p:cNvSpPr txBox="1"/>
          <p:nvPr/>
        </p:nvSpPr>
        <p:spPr>
          <a:xfrm>
            <a:off x="430650" y="2819325"/>
            <a:ext cx="11203800" cy="5882700"/>
          </a:xfrm>
          <a:prstGeom prst="rect">
            <a:avLst/>
          </a:prstGeom>
          <a:noFill/>
          <a:ln>
            <a:noFill/>
          </a:ln>
        </p:spPr>
        <p:txBody>
          <a:bodyPr anchorCtr="0" anchor="t" bIns="91425" lIns="91425" spcFirstLastPara="1" rIns="91425" wrap="square" tIns="91425">
            <a:noAutofit/>
          </a:bodyPr>
          <a:lstStyle/>
          <a:p>
            <a:pPr indent="0" lvl="0" marL="91440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sp>
        <p:nvSpPr>
          <p:cNvPr id="191" name="Google Shape;191;g6bfcef3745_0_60"/>
          <p:cNvSpPr txBox="1"/>
          <p:nvPr/>
        </p:nvSpPr>
        <p:spPr>
          <a:xfrm>
            <a:off x="430650" y="2194350"/>
            <a:ext cx="10895700" cy="62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Metadata</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a:t>
            </a:r>
            <a:endParaRPr b="0" i="0" sz="2800" u="none" cap="none" strike="noStrike">
              <a:solidFill>
                <a:srgbClr val="000000"/>
              </a:solidFill>
              <a:latin typeface="Arial"/>
              <a:ea typeface="Arial"/>
              <a:cs typeface="Arial"/>
              <a:sym typeface="Arial"/>
            </a:endParaRPr>
          </a:p>
        </p:txBody>
      </p:sp>
      <p:graphicFrame>
        <p:nvGraphicFramePr>
          <p:cNvPr id="192" name="Google Shape;192;g6bfcef3745_0_60"/>
          <p:cNvGraphicFramePr/>
          <p:nvPr/>
        </p:nvGraphicFramePr>
        <p:xfrm>
          <a:off x="837000" y="3326200"/>
          <a:ext cx="3000000" cy="3000000"/>
        </p:xfrm>
        <a:graphic>
          <a:graphicData uri="http://schemas.openxmlformats.org/drawingml/2006/table">
            <a:tbl>
              <a:tblPr>
                <a:noFill/>
                <a:tableStyleId>{85BFF2B7-361F-432D-833B-A551FEEE51C9}</a:tableStyleId>
              </a:tblPr>
              <a:tblGrid>
                <a:gridCol w="1515350"/>
                <a:gridCol w="1515350"/>
                <a:gridCol w="1515350"/>
              </a:tblGrid>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age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Workclass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highlight>
                            <a:srgbClr val="FFFFFF"/>
                          </a:highlight>
                        </a:rPr>
                        <a:t>fnlwgt</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Education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highlight>
                            <a:srgbClr val="FFFFFF"/>
                          </a:highlight>
                        </a:rPr>
                        <a:t>education_num</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marital_status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occupation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relationship</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bl>
          </a:graphicData>
        </a:graphic>
      </p:graphicFrame>
      <p:graphicFrame>
        <p:nvGraphicFramePr>
          <p:cNvPr id="193" name="Google Shape;193;g6bfcef3745_0_60"/>
          <p:cNvGraphicFramePr/>
          <p:nvPr/>
        </p:nvGraphicFramePr>
        <p:xfrm>
          <a:off x="6057875" y="3528050"/>
          <a:ext cx="3000000" cy="3000000"/>
        </p:xfrm>
        <a:graphic>
          <a:graphicData uri="http://schemas.openxmlformats.org/drawingml/2006/table">
            <a:tbl>
              <a:tblPr>
                <a:noFill/>
                <a:tableStyleId>{85BFF2B7-361F-432D-833B-A551FEEE51C9}</a:tableStyleId>
              </a:tblPr>
              <a:tblGrid>
                <a:gridCol w="1632400"/>
                <a:gridCol w="1632400"/>
                <a:gridCol w="1632400"/>
              </a:tblGrid>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race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gender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highlight>
                            <a:srgbClr val="FFFFFF"/>
                          </a:highlight>
                        </a:rPr>
                        <a:t>capital_gain</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highlight>
                            <a:srgbClr val="FFFFFF"/>
                          </a:highlight>
                        </a:rPr>
                        <a:t>capital_loss</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000000"/>
                          </a:solidFill>
                          <a:highlight>
                            <a:srgbClr val="FFFFFF"/>
                          </a:highlight>
                        </a:rPr>
                        <a:t>hours_per_week</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Integer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Continuous</a:t>
                      </a:r>
                      <a:endParaRPr b="1"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native_country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r h="4037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highlight>
                            <a:srgbClr val="FFFFFF"/>
                          </a:highlight>
                        </a:rPr>
                        <a:t>income_bracket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Categorical</a:t>
                      </a:r>
                      <a:endParaRPr sz="1400" u="none" cap="none" strike="noStrike"/>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6e4258f335_0_8"/>
          <p:cNvSpPr txBox="1"/>
          <p:nvPr>
            <p:ph idx="12" type="sldNum"/>
          </p:nvPr>
        </p:nvSpPr>
        <p:spPr>
          <a:xfrm>
            <a:off x="11677650" y="6384925"/>
            <a:ext cx="3954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200" name="Google Shape;200;g6e4258f335_0_8"/>
          <p:cNvSpPr txBox="1"/>
          <p:nvPr/>
        </p:nvSpPr>
        <p:spPr>
          <a:xfrm>
            <a:off x="311700" y="221400"/>
            <a:ext cx="11203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lt1"/>
              </a:buClr>
              <a:buSzPts val="3200"/>
              <a:buFont typeface="Century Gothic"/>
              <a:buNone/>
            </a:pPr>
            <a:r>
              <a:rPr b="1" i="0" lang="en-US" sz="3200" u="sng" cap="none" strike="noStrike">
                <a:solidFill>
                  <a:schemeClr val="hlink"/>
                </a:solidFill>
                <a:latin typeface="Century Gothic"/>
                <a:ea typeface="Century Gothic"/>
                <a:cs typeface="Century Gothic"/>
                <a:sym typeface="Century Gothic"/>
                <a:hlinkClick r:id="rId3"/>
              </a:rPr>
              <a:t>Data</a:t>
            </a:r>
            <a:endParaRPr b="0" i="0" sz="2400" u="none" cap="none" strike="noStrike">
              <a:solidFill>
                <a:srgbClr val="000000"/>
              </a:solidFill>
              <a:latin typeface="Calibri"/>
              <a:ea typeface="Calibri"/>
              <a:cs typeface="Calibri"/>
              <a:sym typeface="Calibri"/>
            </a:endParaRPr>
          </a:p>
        </p:txBody>
      </p:sp>
      <p:sp>
        <p:nvSpPr>
          <p:cNvPr id="201" name="Google Shape;201;g6e4258f335_0_8"/>
          <p:cNvSpPr txBox="1"/>
          <p:nvPr/>
        </p:nvSpPr>
        <p:spPr>
          <a:xfrm>
            <a:off x="311700" y="794100"/>
            <a:ext cx="11203800" cy="5882700"/>
          </a:xfrm>
          <a:prstGeom prst="rect">
            <a:avLst/>
          </a:prstGeom>
          <a:noFill/>
          <a:ln>
            <a:noFill/>
          </a:ln>
        </p:spPr>
        <p:txBody>
          <a:bodyPr anchorCtr="0" anchor="t" bIns="91425" lIns="91425" spcFirstLastPara="1" rIns="91425" wrap="square" tIns="91425">
            <a:noAutofit/>
          </a:bodyPr>
          <a:lstStyle/>
          <a:p>
            <a:pPr indent="0" lvl="0" marL="91440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p:txBody>
      </p:sp>
      <p:pic>
        <p:nvPicPr>
          <p:cNvPr id="202" name="Google Shape;202;g6e4258f335_0_8"/>
          <p:cNvPicPr preferRelativeResize="0"/>
          <p:nvPr/>
        </p:nvPicPr>
        <p:blipFill rotWithShape="1">
          <a:blip r:embed="rId4">
            <a:alphaModFix/>
          </a:blip>
          <a:srcRect b="32090" l="2113" r="26248" t="10890"/>
          <a:stretch/>
        </p:blipFill>
        <p:spPr>
          <a:xfrm>
            <a:off x="396700" y="926025"/>
            <a:ext cx="11322427" cy="5535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2019-09-27T05:48:48Z</dcterms:created>
  <dc:creator>Rare</dc:creator>
</cp:coreProperties>
</file>